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30" name="Date Placeholder 29"/>
          <p:cNvSpPr>
            <a:spLocks noGrp="1"/>
          </p:cNvSpPr>
          <p:nvPr>
            <p:ph type="dt" sz="half" idx="10"/>
          </p:nvPr>
        </p:nvSpPr>
        <p:spPr/>
        <p:txBody>
          <a:bodyPr/>
          <a:lstStyle/>
          <a:p>
            <a:fld id="{74223539-C274-414E-836E-21403C9CE2AE}" type="datetimeFigureOut">
              <a:rPr lang="en-US" smtClean="0"/>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1"/>
            <a:ext cx="2743200" cy="5211763"/>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609600" y="914401"/>
            <a:ext cx="8026400" cy="5211763"/>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6193367" y="1859757"/>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7"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4223539-C274-414E-836E-21403C9CE2AE}"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74223539-C274-414E-836E-21403C9CE2A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23539-C274-414E-836E-21403C9CE2AE}"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6"/>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0"/>
            <a:ext cx="812800" cy="365125"/>
          </a:xfrm>
        </p:spPr>
        <p:txBody>
          <a:bodyPr/>
          <a:lstStyle/>
          <a:p>
            <a:fld id="{8CD41AC4-40F7-4FE0-8905-74C6698904F3}" type="slidenum">
              <a:rPr lang="en-US" smtClean="0"/>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0" name="Date Placeholder 9"/>
          <p:cNvSpPr>
            <a:spLocks noGrp="1"/>
          </p:cNvSpPr>
          <p:nvPr>
            <p:ph type="dt" sz="half" idx="2"/>
          </p:nvPr>
        </p:nvSpPr>
        <p:spPr>
          <a:xfrm>
            <a:off x="609600" y="6356350"/>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23539-C274-414E-836E-21403C9CE2AE}" type="datetimeFigureOut">
              <a:rPr lang="en-US" smtClean="0"/>
            </a:fld>
            <a:endParaRPr lang="en-US"/>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Equivalence Relations</a:t>
            </a:r>
            <a:endParaRPr lang="en-US" dirty="0"/>
          </a:p>
        </p:txBody>
      </p:sp>
      <p:sp>
        <p:nvSpPr>
          <p:cNvPr id="3" name="Subtitle 2"/>
          <p:cNvSpPr>
            <a:spLocks noGrp="1"/>
          </p:cNvSpPr>
          <p:nvPr>
            <p:ph type="subTitle" idx="1"/>
          </p:nvPr>
        </p:nvSpPr>
        <p:spPr/>
        <p:txBody>
          <a:bodyPr/>
          <a:lstStyle/>
          <a:p>
            <a:r>
              <a:rPr lang="en-US" dirty="0"/>
              <a:t>Section 9.5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 Equivalence Relation Partitions a Set</a:t>
            </a:r>
            <a:endParaRPr lang="en-US" dirty="0"/>
          </a:p>
        </p:txBody>
      </p:sp>
      <p:sp>
        <p:nvSpPr>
          <p:cNvPr id="3" name="Content Placeholder 2"/>
          <p:cNvSpPr>
            <a:spLocks noGrp="1"/>
          </p:cNvSpPr>
          <p:nvPr>
            <p:ph idx="1"/>
          </p:nvPr>
        </p:nvSpPr>
        <p:spPr/>
        <p:txBody>
          <a:bodyPr>
            <a:normAutofit lnSpcReduction="10000"/>
          </a:bodyPr>
          <a:lstStyle/>
          <a:p>
            <a:r>
              <a:rPr lang="en-US" dirty="0"/>
              <a:t>Let </a:t>
            </a:r>
            <a:r>
              <a:rPr lang="en-US" i="1" dirty="0"/>
              <a:t>R</a:t>
            </a:r>
            <a:r>
              <a:rPr lang="en-US" dirty="0"/>
              <a:t> be an equivalence relation on a set </a:t>
            </a:r>
            <a:r>
              <a:rPr lang="en-US" i="1" dirty="0"/>
              <a:t>A</a:t>
            </a:r>
            <a:r>
              <a:rPr lang="en-US" dirty="0"/>
              <a:t>.  The union of all the equivalence classes of </a:t>
            </a:r>
            <a:r>
              <a:rPr lang="en-US" i="1" dirty="0"/>
              <a:t>R</a:t>
            </a:r>
            <a:r>
              <a:rPr lang="en-US" dirty="0"/>
              <a:t> is all of </a:t>
            </a:r>
            <a:r>
              <a:rPr lang="en-US" i="1" dirty="0"/>
              <a:t>A</a:t>
            </a:r>
            <a:r>
              <a:rPr lang="en-US" dirty="0"/>
              <a:t>, since  an element </a:t>
            </a:r>
            <a:r>
              <a:rPr lang="en-US" i="1" dirty="0"/>
              <a:t>a</a:t>
            </a:r>
            <a:r>
              <a:rPr lang="en-US" dirty="0"/>
              <a:t> of </a:t>
            </a:r>
            <a:r>
              <a:rPr lang="en-US" i="1" dirty="0"/>
              <a:t>A</a:t>
            </a:r>
            <a:r>
              <a:rPr lang="en-US" dirty="0"/>
              <a:t> is in its own equivalence class [</a:t>
            </a:r>
            <a:r>
              <a:rPr lang="en-US" i="1" dirty="0"/>
              <a:t>a</a:t>
            </a:r>
            <a:r>
              <a:rPr lang="en-US" dirty="0"/>
              <a:t>]</a:t>
            </a:r>
            <a:r>
              <a:rPr lang="en-US" i="1" baseline="-25000" dirty="0"/>
              <a:t>R</a:t>
            </a:r>
            <a:r>
              <a:rPr lang="en-US" dirty="0"/>
              <a:t>.  In other words, </a:t>
            </a:r>
            <a:endParaRPr lang="en-US" dirty="0"/>
          </a:p>
          <a:p>
            <a:pPr>
              <a:buNone/>
            </a:pPr>
            <a:r>
              <a:rPr lang="en-US" dirty="0"/>
              <a:t>   </a:t>
            </a:r>
            <a:endParaRPr lang="en-US" dirty="0"/>
          </a:p>
          <a:p>
            <a:pPr>
              <a:buNone/>
            </a:pPr>
            <a:endParaRPr lang="en-US" dirty="0"/>
          </a:p>
          <a:p>
            <a:r>
              <a:rPr lang="en-US" dirty="0"/>
              <a:t>From Theorem </a:t>
            </a:r>
            <a:r>
              <a:rPr lang="en-US" dirty="0">
                <a:latin typeface="Cambria Math" panose="02040503050406030204" pitchFamily="18" charset="0"/>
                <a:ea typeface="Cambria Math" panose="02040503050406030204" pitchFamily="18" charset="0"/>
              </a:rPr>
              <a:t>1</a:t>
            </a:r>
            <a:r>
              <a:rPr lang="en-US" dirty="0"/>
              <a:t>, it follows that these equivalence classes are either equal or disjoint, so [</a:t>
            </a:r>
            <a:r>
              <a:rPr lang="en-US" i="1" dirty="0"/>
              <a:t>a</a:t>
            </a:r>
            <a:r>
              <a:rPr lang="en-US" dirty="0"/>
              <a:t>]</a:t>
            </a:r>
            <a:r>
              <a:rPr lang="en-US" i="1" baseline="-25000" dirty="0"/>
              <a:t>R</a:t>
            </a:r>
            <a:r>
              <a:rPr lang="en-US" dirty="0"/>
              <a:t> </a:t>
            </a:r>
            <a:r>
              <a:rPr lang="en-US" dirty="0">
                <a:latin typeface="Cambria Math" panose="02040503050406030204"/>
                <a:ea typeface="Cambria Math" panose="02040503050406030204"/>
              </a:rPr>
              <a:t>∩</a:t>
            </a:r>
            <a:r>
              <a:rPr lang="en-US" dirty="0"/>
              <a:t>[</a:t>
            </a:r>
            <a:r>
              <a:rPr lang="en-US" i="1" dirty="0"/>
              <a:t>b</a:t>
            </a:r>
            <a:r>
              <a:rPr lang="en-US" dirty="0"/>
              <a:t>]</a:t>
            </a:r>
            <a:r>
              <a:rPr lang="en-US" i="1" baseline="-25000" dirty="0"/>
              <a:t>R</a:t>
            </a:r>
            <a:r>
              <a:rPr lang="en-US" i="1" dirty="0"/>
              <a:t>=</a:t>
            </a:r>
            <a:r>
              <a:rPr lang="en-US" dirty="0">
                <a:latin typeface="Cambria Math" panose="02040503050406030204"/>
                <a:ea typeface="Cambria Math" panose="02040503050406030204"/>
              </a:rPr>
              <a:t>∅ </a:t>
            </a:r>
            <a:r>
              <a:rPr lang="en-US" dirty="0"/>
              <a:t>when [</a:t>
            </a:r>
            <a:r>
              <a:rPr lang="en-US" i="1" dirty="0"/>
              <a:t>a</a:t>
            </a:r>
            <a:r>
              <a:rPr lang="en-US" dirty="0"/>
              <a:t>]</a:t>
            </a:r>
            <a:r>
              <a:rPr lang="en-US" i="1" baseline="-25000" dirty="0"/>
              <a:t>R</a:t>
            </a:r>
            <a:r>
              <a:rPr lang="en-US" dirty="0"/>
              <a:t> </a:t>
            </a:r>
            <a:r>
              <a:rPr lang="en-US" dirty="0">
                <a:latin typeface="Cambria Math" panose="02040503050406030204"/>
                <a:ea typeface="Cambria Math" panose="02040503050406030204"/>
              </a:rPr>
              <a:t>≠ </a:t>
            </a:r>
            <a:r>
              <a:rPr lang="en-US" dirty="0"/>
              <a:t>[</a:t>
            </a:r>
            <a:r>
              <a:rPr lang="en-US" i="1" dirty="0"/>
              <a:t>b</a:t>
            </a:r>
            <a:r>
              <a:rPr lang="en-US" dirty="0"/>
              <a:t>]</a:t>
            </a:r>
            <a:r>
              <a:rPr lang="en-US" i="1" baseline="-25000" dirty="0"/>
              <a:t>R</a:t>
            </a:r>
            <a:r>
              <a:rPr lang="en-US" i="1" dirty="0"/>
              <a:t>.</a:t>
            </a:r>
            <a:endParaRPr lang="en-US" i="1" dirty="0"/>
          </a:p>
          <a:p>
            <a:r>
              <a:rPr lang="en-US" dirty="0"/>
              <a:t>Therefore, the equivalence classes form a partition of </a:t>
            </a:r>
            <a:r>
              <a:rPr lang="en-US" i="1" dirty="0"/>
              <a:t>A</a:t>
            </a:r>
            <a:r>
              <a:rPr lang="en-US" dirty="0"/>
              <a:t>, because they split </a:t>
            </a:r>
            <a:r>
              <a:rPr lang="en-US" i="1" dirty="0"/>
              <a:t>A</a:t>
            </a:r>
            <a:r>
              <a:rPr lang="en-US" dirty="0"/>
              <a:t> into disjoint subsets. </a:t>
            </a:r>
            <a:endParaRPr lang="en-US" dirty="0"/>
          </a:p>
        </p:txBody>
      </p:sp>
      <p:pic>
        <p:nvPicPr>
          <p:cNvPr id="9" name="Picture 8" descr="addin_tmp.png"/>
          <p:cNvPicPr>
            <a:picLocks noChangeAspect="1"/>
          </p:cNvPicPr>
          <p:nvPr>
            <p:custDataLst>
              <p:tags r:id="rId1"/>
            </p:custDataLst>
          </p:nvPr>
        </p:nvPicPr>
        <p:blipFill>
          <a:blip r:embed="rId2" cstate="print"/>
          <a:stretch>
            <a:fillRect/>
          </a:stretch>
        </p:blipFill>
        <p:spPr>
          <a:xfrm>
            <a:off x="1828800" y="3352801"/>
            <a:ext cx="5044440" cy="78676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An Equivalence Relation Partitions a Set (</a:t>
            </a:r>
            <a:r>
              <a:rPr lang="en-US" i="1" dirty="0"/>
              <a:t>continued</a:t>
            </a:r>
            <a:r>
              <a:rPr lang="en-US" dirty="0"/>
              <a:t>)</a:t>
            </a:r>
            <a:endParaRPr lang="en-US" dirty="0"/>
          </a:p>
        </p:txBody>
      </p:sp>
      <p:sp>
        <p:nvSpPr>
          <p:cNvPr id="3" name="Content Placeholder 2"/>
          <p:cNvSpPr>
            <a:spLocks noGrp="1"/>
          </p:cNvSpPr>
          <p:nvPr>
            <p:ph idx="1"/>
          </p:nvPr>
        </p:nvSpPr>
        <p:spPr/>
        <p:txBody>
          <a:bodyPr>
            <a:normAutofit fontScale="80000" lnSpcReduction="20000"/>
          </a:bodyPr>
          <a:lstStyle/>
          <a:p>
            <a:pPr>
              <a:buNone/>
            </a:pPr>
            <a:r>
              <a:rPr lang="en-US" b="1" dirty="0"/>
              <a:t>    Theorem </a:t>
            </a:r>
            <a:r>
              <a:rPr lang="en-US" b="1" dirty="0">
                <a:latin typeface="Cambria Math" panose="02040503050406030204" pitchFamily="18" charset="0"/>
                <a:ea typeface="Cambria Math" panose="02040503050406030204" pitchFamily="18" charset="0"/>
              </a:rPr>
              <a:t>2</a:t>
            </a:r>
            <a:r>
              <a:rPr lang="en-US" dirty="0"/>
              <a:t>: Let </a:t>
            </a:r>
            <a:r>
              <a:rPr lang="en-US" i="1" dirty="0"/>
              <a:t>R</a:t>
            </a:r>
            <a:r>
              <a:rPr lang="en-US" dirty="0"/>
              <a:t> be an equivalence relation on a set </a:t>
            </a:r>
            <a:r>
              <a:rPr lang="en-US" i="1" dirty="0"/>
              <a:t>S</a:t>
            </a:r>
            <a:r>
              <a:rPr lang="en-US" dirty="0"/>
              <a:t>.  Then the equivalence classes of </a:t>
            </a:r>
            <a:r>
              <a:rPr lang="en-US" i="1" dirty="0"/>
              <a:t>R</a:t>
            </a:r>
            <a:r>
              <a:rPr lang="en-US" dirty="0"/>
              <a:t> form a partition of </a:t>
            </a:r>
            <a:r>
              <a:rPr lang="en-US" i="1" dirty="0"/>
              <a:t>S</a:t>
            </a:r>
            <a:r>
              <a:rPr lang="en-US" dirty="0"/>
              <a:t>. Conversely, given a partition {</a:t>
            </a:r>
            <a:r>
              <a:rPr lang="en-US" i="1" dirty="0"/>
              <a:t>A</a:t>
            </a:r>
            <a:r>
              <a:rPr lang="en-US" i="1" baseline="-25000" dirty="0"/>
              <a:t>i</a:t>
            </a:r>
            <a:r>
              <a:rPr lang="en-US" dirty="0"/>
              <a:t> | </a:t>
            </a:r>
            <a:r>
              <a:rPr lang="en-US" i="1" dirty="0" err="1"/>
              <a:t>i</a:t>
            </a:r>
            <a:r>
              <a:rPr lang="en-US" dirty="0"/>
              <a:t> </a:t>
            </a:r>
            <a:r>
              <a:rPr lang="en-US" dirty="0">
                <a:latin typeface="Cambria Math" panose="02040503050406030204"/>
                <a:ea typeface="Cambria Math" panose="02040503050406030204"/>
              </a:rPr>
              <a:t>∈</a:t>
            </a:r>
            <a:r>
              <a:rPr lang="en-US" dirty="0"/>
              <a:t>  </a:t>
            </a:r>
            <a:r>
              <a:rPr lang="en-US" i="1" dirty="0"/>
              <a:t>I</a:t>
            </a:r>
            <a:r>
              <a:rPr lang="en-US" dirty="0"/>
              <a:t>} of the set </a:t>
            </a:r>
            <a:r>
              <a:rPr lang="en-US" i="1" dirty="0"/>
              <a:t>S</a:t>
            </a:r>
            <a:r>
              <a:rPr lang="en-US" dirty="0"/>
              <a:t>, there is an equivalence relation </a:t>
            </a:r>
            <a:r>
              <a:rPr lang="en-US" i="1" dirty="0"/>
              <a:t>R</a:t>
            </a:r>
            <a:r>
              <a:rPr lang="en-US" dirty="0"/>
              <a:t> that has the sets </a:t>
            </a:r>
            <a:r>
              <a:rPr lang="en-US" i="1" dirty="0"/>
              <a:t>A</a:t>
            </a:r>
            <a:r>
              <a:rPr lang="en-US" i="1" baseline="-25000" dirty="0"/>
              <a:t>i</a:t>
            </a:r>
            <a:r>
              <a:rPr lang="en-US" dirty="0"/>
              <a:t>, </a:t>
            </a:r>
            <a:r>
              <a:rPr lang="en-US" i="1" dirty="0" err="1"/>
              <a:t>i</a:t>
            </a:r>
            <a:r>
              <a:rPr lang="en-US" dirty="0"/>
              <a:t> </a:t>
            </a:r>
            <a:r>
              <a:rPr lang="en-US" dirty="0">
                <a:latin typeface="Cambria Math" panose="02040503050406030204"/>
                <a:ea typeface="Cambria Math" panose="02040503050406030204"/>
              </a:rPr>
              <a:t>∈</a:t>
            </a:r>
            <a:r>
              <a:rPr lang="en-US" dirty="0"/>
              <a:t> </a:t>
            </a:r>
            <a:r>
              <a:rPr lang="en-US" i="1" dirty="0"/>
              <a:t>I</a:t>
            </a:r>
            <a:r>
              <a:rPr lang="en-US" dirty="0"/>
              <a:t>, as its equivalence classes. </a:t>
            </a:r>
            <a:endParaRPr lang="en-US" dirty="0"/>
          </a:p>
          <a:p>
            <a:pPr>
              <a:buNone/>
            </a:pPr>
            <a:endParaRPr lang="en-US" dirty="0"/>
          </a:p>
          <a:p>
            <a:pPr>
              <a:buNone/>
            </a:pPr>
            <a:r>
              <a:rPr lang="en-US" b="1" dirty="0"/>
              <a:t>     Proof</a:t>
            </a:r>
            <a:r>
              <a:rPr lang="en-US" dirty="0"/>
              <a:t>: We have already shown the first part of the theorem.</a:t>
            </a:r>
            <a:endParaRPr lang="en-US" dirty="0"/>
          </a:p>
          <a:p>
            <a:pPr>
              <a:buNone/>
            </a:pPr>
            <a:r>
              <a:rPr lang="en-US" dirty="0"/>
              <a:t>     For the second part, assume that {</a:t>
            </a:r>
            <a:r>
              <a:rPr lang="en-US" i="1" dirty="0"/>
              <a:t>A</a:t>
            </a:r>
            <a:r>
              <a:rPr lang="en-US" i="1" baseline="-25000" dirty="0"/>
              <a:t>i</a:t>
            </a:r>
            <a:r>
              <a:rPr lang="en-US" dirty="0"/>
              <a:t> | </a:t>
            </a:r>
            <a:r>
              <a:rPr lang="en-US" i="1" dirty="0" err="1"/>
              <a:t>i</a:t>
            </a:r>
            <a:r>
              <a:rPr lang="en-US" dirty="0"/>
              <a:t> </a:t>
            </a:r>
            <a:r>
              <a:rPr lang="en-US" dirty="0">
                <a:latin typeface="Cambria Math" panose="02040503050406030204"/>
                <a:ea typeface="Cambria Math" panose="02040503050406030204"/>
              </a:rPr>
              <a:t>∈</a:t>
            </a:r>
            <a:r>
              <a:rPr lang="en-US" dirty="0"/>
              <a:t> </a:t>
            </a:r>
            <a:r>
              <a:rPr lang="en-US" i="1" dirty="0"/>
              <a:t>I</a:t>
            </a:r>
            <a:r>
              <a:rPr lang="en-US" dirty="0"/>
              <a:t>} is a partition of </a:t>
            </a:r>
            <a:r>
              <a:rPr lang="en-US" i="1" dirty="0"/>
              <a:t>S</a:t>
            </a:r>
            <a:r>
              <a:rPr lang="en-US" dirty="0"/>
              <a:t>. Let </a:t>
            </a:r>
            <a:r>
              <a:rPr lang="en-US" i="1" dirty="0"/>
              <a:t>R</a:t>
            </a:r>
            <a:r>
              <a:rPr lang="en-US" dirty="0"/>
              <a:t> be the relation on </a:t>
            </a:r>
            <a:r>
              <a:rPr lang="en-US" i="1" dirty="0"/>
              <a:t>S</a:t>
            </a:r>
            <a:r>
              <a:rPr lang="en-US" dirty="0"/>
              <a:t> consisting of the pairs (</a:t>
            </a:r>
            <a:r>
              <a:rPr lang="en-US" i="1" dirty="0"/>
              <a:t>x</a:t>
            </a:r>
            <a:r>
              <a:rPr lang="en-US" dirty="0"/>
              <a:t>, </a:t>
            </a:r>
            <a:r>
              <a:rPr lang="en-US" i="1" dirty="0"/>
              <a:t>y</a:t>
            </a:r>
            <a:r>
              <a:rPr lang="en-US" dirty="0"/>
              <a:t>) where </a:t>
            </a:r>
            <a:r>
              <a:rPr lang="en-US" i="1" dirty="0"/>
              <a:t>x</a:t>
            </a:r>
            <a:r>
              <a:rPr lang="en-US" dirty="0"/>
              <a:t> and </a:t>
            </a:r>
            <a:r>
              <a:rPr lang="en-US" i="1" dirty="0"/>
              <a:t>y</a:t>
            </a:r>
            <a:r>
              <a:rPr lang="en-US" dirty="0"/>
              <a:t> belong to the same subset </a:t>
            </a:r>
            <a:r>
              <a:rPr lang="en-US" i="1" dirty="0"/>
              <a:t>A</a:t>
            </a:r>
            <a:r>
              <a:rPr lang="en-US" i="1" baseline="-25000" dirty="0"/>
              <a:t>i</a:t>
            </a:r>
            <a:r>
              <a:rPr lang="en-US" dirty="0"/>
              <a:t> in the partition. We must show that </a:t>
            </a:r>
            <a:r>
              <a:rPr lang="en-US" i="1" dirty="0"/>
              <a:t>R</a:t>
            </a:r>
            <a:r>
              <a:rPr lang="en-US" dirty="0"/>
              <a:t> satisfies the properties of an equivalence relation.</a:t>
            </a:r>
            <a:endParaRPr lang="en-US" dirty="0"/>
          </a:p>
          <a:p>
            <a:pPr lvl="1"/>
            <a:r>
              <a:rPr lang="en-US" i="1" dirty="0"/>
              <a:t>Reflexivity</a:t>
            </a:r>
            <a:r>
              <a:rPr lang="en-US" dirty="0"/>
              <a:t>: For every </a:t>
            </a:r>
            <a:r>
              <a:rPr lang="en-US" i="1" dirty="0"/>
              <a:t>a</a:t>
            </a:r>
            <a:r>
              <a:rPr lang="en-US" dirty="0"/>
              <a:t> </a:t>
            </a:r>
            <a:r>
              <a:rPr lang="en-US" dirty="0">
                <a:latin typeface="Cambria Math" panose="02040503050406030204"/>
                <a:ea typeface="Cambria Math" panose="02040503050406030204"/>
              </a:rPr>
              <a:t>∈ </a:t>
            </a:r>
            <a:r>
              <a:rPr lang="en-US" i="1" dirty="0"/>
              <a:t>S</a:t>
            </a:r>
            <a:r>
              <a:rPr lang="en-US" dirty="0"/>
              <a:t>, (</a:t>
            </a:r>
            <a:r>
              <a:rPr lang="en-US" i="1" dirty="0" err="1"/>
              <a:t>a,a</a:t>
            </a:r>
            <a:r>
              <a:rPr lang="en-US" dirty="0"/>
              <a:t>) </a:t>
            </a:r>
            <a:r>
              <a:rPr lang="en-US" dirty="0">
                <a:latin typeface="Cambria Math" panose="02040503050406030204"/>
                <a:ea typeface="Cambria Math" panose="02040503050406030204"/>
              </a:rPr>
              <a:t>∈</a:t>
            </a:r>
            <a:r>
              <a:rPr lang="en-US" dirty="0"/>
              <a:t> </a:t>
            </a:r>
            <a:r>
              <a:rPr lang="en-US" i="1" dirty="0"/>
              <a:t>R</a:t>
            </a:r>
            <a:r>
              <a:rPr lang="en-US" dirty="0"/>
              <a:t>, because </a:t>
            </a:r>
            <a:r>
              <a:rPr lang="en-US" i="1" dirty="0"/>
              <a:t>a</a:t>
            </a:r>
            <a:r>
              <a:rPr lang="en-US" dirty="0"/>
              <a:t> is in the same subset as itself. </a:t>
            </a:r>
            <a:endParaRPr lang="en-US" dirty="0"/>
          </a:p>
          <a:p>
            <a:pPr lvl="1"/>
            <a:r>
              <a:rPr lang="en-US" i="1" dirty="0"/>
              <a:t>Symmetry</a:t>
            </a:r>
            <a:r>
              <a:rPr lang="en-US" dirty="0"/>
              <a:t>: If (</a:t>
            </a:r>
            <a:r>
              <a:rPr lang="en-US" i="1" dirty="0" err="1"/>
              <a:t>a,b</a:t>
            </a:r>
            <a:r>
              <a:rPr lang="en-US" dirty="0"/>
              <a:t>) </a:t>
            </a:r>
            <a:r>
              <a:rPr lang="en-US" dirty="0">
                <a:latin typeface="Cambria Math" panose="02040503050406030204"/>
                <a:ea typeface="Cambria Math" panose="02040503050406030204"/>
              </a:rPr>
              <a:t>∈</a:t>
            </a:r>
            <a:r>
              <a:rPr lang="en-US" dirty="0"/>
              <a:t> </a:t>
            </a:r>
            <a:r>
              <a:rPr lang="en-US" i="1" dirty="0"/>
              <a:t>R</a:t>
            </a:r>
            <a:r>
              <a:rPr lang="en-US" dirty="0"/>
              <a:t>, then </a:t>
            </a:r>
            <a:r>
              <a:rPr lang="en-US" i="1" dirty="0"/>
              <a:t>b</a:t>
            </a:r>
            <a:r>
              <a:rPr lang="en-US" dirty="0"/>
              <a:t> and </a:t>
            </a:r>
            <a:r>
              <a:rPr lang="en-US" i="1" dirty="0"/>
              <a:t>a</a:t>
            </a:r>
            <a:r>
              <a:rPr lang="en-US" dirty="0"/>
              <a:t> are in the same subset of the partition, so (</a:t>
            </a:r>
            <a:r>
              <a:rPr lang="en-US" i="1" dirty="0" err="1"/>
              <a:t>b,a</a:t>
            </a:r>
            <a:r>
              <a:rPr lang="en-US" dirty="0"/>
              <a:t>) </a:t>
            </a:r>
            <a:r>
              <a:rPr lang="en-US" dirty="0">
                <a:latin typeface="Cambria Math" panose="02040503050406030204"/>
                <a:ea typeface="Cambria Math" panose="02040503050406030204"/>
              </a:rPr>
              <a:t>∈</a:t>
            </a:r>
            <a:r>
              <a:rPr lang="en-US" dirty="0"/>
              <a:t> </a:t>
            </a:r>
            <a:r>
              <a:rPr lang="en-US" i="1" dirty="0"/>
              <a:t>R</a:t>
            </a:r>
            <a:r>
              <a:rPr lang="en-US" dirty="0"/>
              <a:t>. </a:t>
            </a:r>
            <a:endParaRPr lang="en-US" dirty="0"/>
          </a:p>
          <a:p>
            <a:pPr lvl="1"/>
            <a:r>
              <a:rPr lang="en-US" i="1" dirty="0"/>
              <a:t>Transitivity</a:t>
            </a:r>
            <a:r>
              <a:rPr lang="en-US" dirty="0"/>
              <a:t>: If (</a:t>
            </a:r>
            <a:r>
              <a:rPr lang="en-US" i="1" dirty="0" err="1"/>
              <a:t>a,b</a:t>
            </a:r>
            <a:r>
              <a:rPr lang="en-US" dirty="0"/>
              <a:t>) </a:t>
            </a:r>
            <a:r>
              <a:rPr lang="en-US" dirty="0">
                <a:latin typeface="Cambria Math" panose="02040503050406030204"/>
                <a:ea typeface="Cambria Math" panose="02040503050406030204"/>
              </a:rPr>
              <a:t>∈</a:t>
            </a:r>
            <a:r>
              <a:rPr lang="en-US" dirty="0"/>
              <a:t> </a:t>
            </a:r>
            <a:r>
              <a:rPr lang="en-US" i="1" dirty="0"/>
              <a:t>R</a:t>
            </a:r>
            <a:r>
              <a:rPr lang="en-US" dirty="0"/>
              <a:t> and  (</a:t>
            </a:r>
            <a:r>
              <a:rPr lang="en-US" i="1" dirty="0" err="1"/>
              <a:t>b,c</a:t>
            </a:r>
            <a:r>
              <a:rPr lang="en-US" dirty="0"/>
              <a:t>) </a:t>
            </a:r>
            <a:r>
              <a:rPr lang="en-US" dirty="0">
                <a:latin typeface="Cambria Math" panose="02040503050406030204"/>
                <a:ea typeface="Cambria Math" panose="02040503050406030204"/>
              </a:rPr>
              <a:t>∈</a:t>
            </a:r>
            <a:r>
              <a:rPr lang="en-US" dirty="0"/>
              <a:t> </a:t>
            </a:r>
            <a:r>
              <a:rPr lang="en-US" i="1" dirty="0"/>
              <a:t>R</a:t>
            </a:r>
            <a:r>
              <a:rPr lang="en-US" dirty="0"/>
              <a:t>, then </a:t>
            </a:r>
            <a:r>
              <a:rPr lang="en-US" i="1" dirty="0"/>
              <a:t>a</a:t>
            </a:r>
            <a:r>
              <a:rPr lang="en-US" dirty="0"/>
              <a:t> and </a:t>
            </a:r>
            <a:r>
              <a:rPr lang="en-US" i="1" dirty="0"/>
              <a:t>b</a:t>
            </a:r>
            <a:r>
              <a:rPr lang="en-US" dirty="0"/>
              <a:t> are in the same subset of the partition, as are </a:t>
            </a:r>
            <a:r>
              <a:rPr lang="en-US" i="1" dirty="0"/>
              <a:t> b</a:t>
            </a:r>
            <a:r>
              <a:rPr lang="en-US" dirty="0"/>
              <a:t> and </a:t>
            </a:r>
            <a:r>
              <a:rPr lang="en-US" i="1" dirty="0"/>
              <a:t>c</a:t>
            </a:r>
            <a:r>
              <a:rPr lang="en-US" dirty="0"/>
              <a:t>. Since the subsets are disjoint and </a:t>
            </a:r>
            <a:r>
              <a:rPr lang="en-US" i="1" dirty="0"/>
              <a:t>b</a:t>
            </a:r>
            <a:r>
              <a:rPr lang="en-US" dirty="0"/>
              <a:t> belongs to both, the  two subsets of the partition must be identical. Therefore, (</a:t>
            </a:r>
            <a:r>
              <a:rPr lang="en-US" i="1" dirty="0" err="1"/>
              <a:t>a,c</a:t>
            </a:r>
            <a:r>
              <a:rPr lang="en-US" dirty="0"/>
              <a:t>) </a:t>
            </a:r>
            <a:r>
              <a:rPr lang="en-US" dirty="0">
                <a:latin typeface="Cambria Math" panose="02040503050406030204"/>
                <a:ea typeface="Cambria Math" panose="02040503050406030204"/>
              </a:rPr>
              <a:t>∈</a:t>
            </a:r>
            <a:r>
              <a:rPr lang="en-US" dirty="0"/>
              <a:t> </a:t>
            </a:r>
            <a:r>
              <a:rPr lang="en-US" i="1" dirty="0"/>
              <a:t>R</a:t>
            </a:r>
            <a:r>
              <a:rPr lang="en-US" dirty="0"/>
              <a:t> since </a:t>
            </a:r>
            <a:r>
              <a:rPr lang="en-US" i="1" dirty="0"/>
              <a:t>a</a:t>
            </a:r>
            <a:r>
              <a:rPr lang="en-US" dirty="0"/>
              <a:t> and </a:t>
            </a:r>
            <a:r>
              <a:rPr lang="en-US" i="1" dirty="0"/>
              <a:t>c</a:t>
            </a:r>
            <a:r>
              <a:rPr lang="en-US" dirty="0"/>
              <a:t> belong to the same subset of the partition. </a:t>
            </a:r>
            <a:endParaRPr lang="en-US" dirty="0"/>
          </a:p>
          <a:p>
            <a:pPr>
              <a:buNone/>
            </a:pPr>
            <a:r>
              <a:rPr lang="en-US" dirty="0"/>
              <a:t>   </a:t>
            </a:r>
            <a:endParaRPr lang="en-US" dirty="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Partial Orderings</a:t>
            </a:r>
            <a:endParaRPr lang="en-US" dirty="0"/>
          </a:p>
        </p:txBody>
      </p:sp>
      <p:sp>
        <p:nvSpPr>
          <p:cNvPr id="3" name="Subtitle 2"/>
          <p:cNvSpPr>
            <a:spLocks noGrp="1"/>
          </p:cNvSpPr>
          <p:nvPr>
            <p:ph type="subTitle" idx="1"/>
          </p:nvPr>
        </p:nvSpPr>
        <p:spPr/>
        <p:txBody>
          <a:bodyPr/>
          <a:lstStyle/>
          <a:p>
            <a:r>
              <a:rPr lang="en-US" dirty="0"/>
              <a:t>Section 9.6</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Summary</a:t>
            </a:r>
            <a:endParaRPr lang="en-US" dirty="0"/>
          </a:p>
        </p:txBody>
      </p:sp>
      <p:sp>
        <p:nvSpPr>
          <p:cNvPr id="3" name="Content Placeholder 2"/>
          <p:cNvSpPr>
            <a:spLocks noGrp="1"/>
          </p:cNvSpPr>
          <p:nvPr>
            <p:ph idx="1"/>
          </p:nvPr>
        </p:nvSpPr>
        <p:spPr/>
        <p:txBody>
          <a:bodyPr>
            <a:normAutofit/>
          </a:bodyPr>
          <a:lstStyle/>
          <a:p>
            <a:r>
              <a:rPr lang="en-US" dirty="0"/>
              <a:t>Partial Orderings and Partially-ordered Sets</a:t>
            </a:r>
            <a:endParaRPr lang="en-US" dirty="0"/>
          </a:p>
          <a:p>
            <a:r>
              <a:rPr lang="en-US" dirty="0"/>
              <a:t>Lexicographic Orderings</a:t>
            </a:r>
            <a:endParaRPr lang="en-US" dirty="0"/>
          </a:p>
          <a:p>
            <a:r>
              <a:rPr lang="en-US" dirty="0" err="1"/>
              <a:t>Hasse</a:t>
            </a:r>
            <a:r>
              <a:rPr lang="en-US" dirty="0"/>
              <a:t> Diagrams </a:t>
            </a:r>
            <a:endParaRPr lang="en-US" dirty="0"/>
          </a:p>
          <a:p>
            <a:r>
              <a:rPr lang="en-US" dirty="0"/>
              <a:t>Lattices (</a:t>
            </a:r>
            <a:r>
              <a:rPr lang="en-US" i="1" dirty="0"/>
              <a:t>not currently in overheads</a:t>
            </a:r>
            <a:r>
              <a:rPr lang="en-US" dirty="0"/>
              <a:t>)</a:t>
            </a:r>
            <a:endParaRPr lang="en-US" dirty="0"/>
          </a:p>
          <a:p>
            <a:r>
              <a:rPr lang="en-US" dirty="0"/>
              <a:t>Topological Sorting (</a:t>
            </a:r>
            <a:r>
              <a:rPr lang="en-US" i="1" dirty="0"/>
              <a:t>not currently in overheads</a:t>
            </a:r>
            <a:r>
              <a:rPr lang="en-US" dirty="0"/>
              <a:t>)</a:t>
            </a:r>
            <a:endParaRPr lang="en-US" dirty="0"/>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Orderings</a:t>
            </a:r>
            <a:endParaRPr lang="en-US" dirty="0"/>
          </a:p>
        </p:txBody>
      </p:sp>
      <p:sp>
        <p:nvSpPr>
          <p:cNvPr id="3" name="Content Placeholder 2"/>
          <p:cNvSpPr>
            <a:spLocks noGrp="1"/>
          </p:cNvSpPr>
          <p:nvPr>
            <p:ph idx="1"/>
          </p:nvPr>
        </p:nvSpPr>
        <p:spPr/>
        <p:txBody>
          <a:bodyPr/>
          <a:lstStyle/>
          <a:p>
            <a:pPr>
              <a:buNone/>
            </a:pPr>
            <a:r>
              <a:rPr lang="en-US" b="1" dirty="0"/>
              <a:t>   Definition </a:t>
            </a:r>
            <a:r>
              <a:rPr lang="en-US" b="1" dirty="0">
                <a:latin typeface="Cambria Math" panose="02040503050406030204" pitchFamily="18" charset="0"/>
                <a:ea typeface="Cambria Math" panose="02040503050406030204" pitchFamily="18" charset="0"/>
              </a:rPr>
              <a:t>1</a:t>
            </a:r>
            <a:r>
              <a:rPr lang="en-US" dirty="0"/>
              <a:t>: A relation </a:t>
            </a:r>
            <a:r>
              <a:rPr lang="en-US" i="1" dirty="0"/>
              <a:t>R</a:t>
            </a:r>
            <a:r>
              <a:rPr lang="en-US" dirty="0"/>
              <a:t> on a set S is called a </a:t>
            </a:r>
            <a:r>
              <a:rPr lang="en-US" i="1" dirty="0"/>
              <a:t>partial ordering,</a:t>
            </a:r>
            <a:r>
              <a:rPr lang="en-US" dirty="0"/>
              <a:t> or </a:t>
            </a:r>
            <a:r>
              <a:rPr lang="en-US" i="1" dirty="0"/>
              <a:t>partial order, </a:t>
            </a:r>
            <a:r>
              <a:rPr lang="en-US" dirty="0"/>
              <a:t>if it is reflexive, </a:t>
            </a:r>
            <a:r>
              <a:rPr lang="en-US" dirty="0" err="1"/>
              <a:t>antisymmetric</a:t>
            </a:r>
            <a:r>
              <a:rPr lang="en-US" dirty="0"/>
              <a:t>, and transitive. A set together with a partial ordering </a:t>
            </a:r>
            <a:r>
              <a:rPr lang="en-US" i="1" dirty="0"/>
              <a:t>R</a:t>
            </a:r>
            <a:r>
              <a:rPr lang="en-US" dirty="0"/>
              <a:t> is called a </a:t>
            </a:r>
            <a:r>
              <a:rPr lang="en-US" i="1" dirty="0"/>
              <a:t>partially ordered set</a:t>
            </a:r>
            <a:r>
              <a:rPr lang="en-US" dirty="0"/>
              <a:t>, or </a:t>
            </a:r>
            <a:r>
              <a:rPr lang="en-US" i="1" dirty="0" err="1">
                <a:solidFill>
                  <a:srgbClr val="FF0000"/>
                </a:solidFill>
              </a:rPr>
              <a:t>poset</a:t>
            </a:r>
            <a:r>
              <a:rPr lang="zh-CN" altLang="en-US" i="1" dirty="0">
                <a:solidFill>
                  <a:srgbClr val="FF0000"/>
                </a:solidFill>
              </a:rPr>
              <a:t>（偏序集）</a:t>
            </a:r>
            <a:r>
              <a:rPr lang="en-US" dirty="0"/>
              <a:t>, and is denoted by (</a:t>
            </a:r>
            <a:r>
              <a:rPr lang="en-US" i="1" dirty="0"/>
              <a:t>S</a:t>
            </a:r>
            <a:r>
              <a:rPr lang="en-US" dirty="0"/>
              <a:t>, </a:t>
            </a:r>
            <a:r>
              <a:rPr lang="en-US" i="1" dirty="0"/>
              <a:t>R</a:t>
            </a:r>
            <a:r>
              <a:rPr lang="en-US" dirty="0"/>
              <a:t>). Members of </a:t>
            </a:r>
            <a:r>
              <a:rPr lang="en-US" i="1" dirty="0"/>
              <a:t>S</a:t>
            </a:r>
            <a:r>
              <a:rPr lang="en-US" dirty="0"/>
              <a:t> are called </a:t>
            </a:r>
            <a:r>
              <a:rPr lang="en-US" i="1" dirty="0"/>
              <a:t>elements </a:t>
            </a:r>
            <a:r>
              <a:rPr lang="en-US" dirty="0"/>
              <a:t>of the </a:t>
            </a:r>
            <a:r>
              <a:rPr lang="en-US" dirty="0" err="1"/>
              <a:t>poset</a:t>
            </a:r>
            <a:r>
              <a:rPr lang="en-US" dirty="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Orderings (</a:t>
            </a:r>
            <a:r>
              <a:rPr lang="en-US" i="1" dirty="0"/>
              <a:t>continued</a:t>
            </a:r>
            <a:r>
              <a:rPr lang="en-US" dirty="0"/>
              <a:t>)</a:t>
            </a:r>
            <a:endParaRPr lang="en-US" dirty="0"/>
          </a:p>
        </p:txBody>
      </p:sp>
      <p:sp>
        <p:nvSpPr>
          <p:cNvPr id="3" name="Content Placeholder 2"/>
          <p:cNvSpPr>
            <a:spLocks noGrp="1"/>
          </p:cNvSpPr>
          <p:nvPr>
            <p:ph idx="1"/>
          </p:nvPr>
        </p:nvSpPr>
        <p:spPr/>
        <p:txBody>
          <a:bodyPr/>
          <a:lstStyle/>
          <a:p>
            <a:pPr>
              <a:buNone/>
            </a:pPr>
            <a:r>
              <a:rPr lang="en-US" b="1" dirty="0"/>
              <a:t>   Example </a:t>
            </a:r>
            <a:r>
              <a:rPr lang="en-US" b="1" dirty="0">
                <a:latin typeface="Cambria Math" panose="02040503050406030204" pitchFamily="18" charset="0"/>
                <a:ea typeface="Cambria Math" panose="02040503050406030204" pitchFamily="18" charset="0"/>
              </a:rPr>
              <a:t>1</a:t>
            </a:r>
            <a:r>
              <a:rPr lang="en-US" dirty="0"/>
              <a:t>: Show that the “greater than or equal” relation (</a:t>
            </a:r>
            <a:r>
              <a:rPr lang="en-US" dirty="0">
                <a:latin typeface="Cambria Math" panose="02040503050406030204"/>
                <a:ea typeface="Cambria Math" panose="02040503050406030204"/>
              </a:rPr>
              <a:t>≥</a:t>
            </a:r>
            <a:r>
              <a:rPr lang="en-US" dirty="0"/>
              <a:t>) is a partial ordering on the set of integers.</a:t>
            </a:r>
            <a:endParaRPr lang="en-US" dirty="0"/>
          </a:p>
          <a:p>
            <a:pPr lvl="1"/>
            <a:r>
              <a:rPr lang="en-US" i="1" dirty="0"/>
              <a:t>Reflexivity</a:t>
            </a:r>
            <a:r>
              <a:rPr lang="en-US" dirty="0"/>
              <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a</a:t>
            </a:r>
            <a:r>
              <a:rPr lang="en-US" dirty="0"/>
              <a:t> for every integer </a:t>
            </a:r>
            <a:r>
              <a:rPr lang="en-US" i="1" dirty="0"/>
              <a:t>a</a:t>
            </a:r>
            <a:r>
              <a:rPr lang="en-US" dirty="0"/>
              <a:t>.</a:t>
            </a:r>
            <a:endParaRPr lang="en-US" dirty="0"/>
          </a:p>
          <a:p>
            <a:pPr lvl="1"/>
            <a:r>
              <a:rPr lang="en-US" i="1" dirty="0" err="1"/>
              <a:t>Antisymmetry</a:t>
            </a:r>
            <a:r>
              <a:rPr lang="en-US" dirty="0"/>
              <a:t>: If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 then </a:t>
            </a:r>
            <a:r>
              <a:rPr lang="en-US" i="1" dirty="0"/>
              <a:t>a</a:t>
            </a:r>
            <a:r>
              <a:rPr lang="en-US" dirty="0"/>
              <a:t> = </a:t>
            </a:r>
            <a:r>
              <a:rPr lang="en-US" i="1" dirty="0"/>
              <a:t>b.</a:t>
            </a:r>
            <a:endParaRPr lang="en-US" i="1" dirty="0"/>
          </a:p>
          <a:p>
            <a:pPr lvl="1"/>
            <a:r>
              <a:rPr lang="en-US" i="1" dirty="0"/>
              <a:t>Transitivity</a:t>
            </a:r>
            <a:r>
              <a:rPr lang="en-US" dirty="0"/>
              <a:t>: If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 then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c.</a:t>
            </a:r>
            <a:endParaRPr lang="en-US" i="1" dirty="0"/>
          </a:p>
          <a:p>
            <a:pPr lvl="1"/>
            <a:endParaRPr lang="en-US" i="1" dirty="0"/>
          </a:p>
          <a:p>
            <a:pPr lvl="1">
              <a:buNone/>
            </a:pPr>
            <a:endParaRPr lang="en-US" dirty="0"/>
          </a:p>
        </p:txBody>
      </p:sp>
      <p:sp>
        <p:nvSpPr>
          <p:cNvPr id="4" name="TextBox 3"/>
          <p:cNvSpPr txBox="1"/>
          <p:nvPr/>
        </p:nvSpPr>
        <p:spPr>
          <a:xfrm>
            <a:off x="2514600" y="4648200"/>
            <a:ext cx="6629400" cy="645160"/>
          </a:xfrm>
          <a:prstGeom prst="rect">
            <a:avLst/>
          </a:prstGeom>
          <a:noFill/>
          <a:ln>
            <a:solidFill>
              <a:schemeClr val="accent1"/>
            </a:solidFill>
          </a:ln>
        </p:spPr>
        <p:txBody>
          <a:bodyPr wrap="square" rtlCol="0">
            <a:spAutoFit/>
          </a:bodyPr>
          <a:lstStyle/>
          <a:p>
            <a:r>
              <a:rPr lang="en-US" dirty="0"/>
              <a:t>These properties all follow from the order axioms for the integers. (</a:t>
            </a:r>
            <a:r>
              <a:rPr lang="en-US" i="1" dirty="0"/>
              <a:t>See Appendix </a:t>
            </a:r>
            <a:r>
              <a:rPr lang="en-US" dirty="0">
                <a:latin typeface="Cambria Math" panose="02040503050406030204" pitchFamily="18" charset="0"/>
                <a:ea typeface="Cambria Math" panose="02040503050406030204" pitchFamily="18" charset="0"/>
              </a:rPr>
              <a:t>1</a:t>
            </a:r>
            <a:r>
              <a:rPr lang="en-US" dirty="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Orderings (</a:t>
            </a:r>
            <a:r>
              <a:rPr lang="en-US" i="1" dirty="0"/>
              <a:t>continued</a:t>
            </a:r>
            <a:r>
              <a:rPr lang="en-US" dirty="0"/>
              <a: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a:t>   Example </a:t>
            </a:r>
            <a:r>
              <a:rPr lang="en-US" b="1" dirty="0">
                <a:latin typeface="Cambria Math" panose="02040503050406030204" pitchFamily="18" charset="0"/>
                <a:ea typeface="Cambria Math" panose="02040503050406030204" pitchFamily="18" charset="0"/>
              </a:rPr>
              <a:t>2</a:t>
            </a:r>
            <a:r>
              <a:rPr lang="en-US" dirty="0"/>
              <a:t>: Show that the divisibility relation (</a:t>
            </a:r>
            <a:r>
              <a:rPr lang="en-US" dirty="0">
                <a:latin typeface="Cambria Math" panose="02040503050406030204"/>
                <a:ea typeface="Cambria Math" panose="02040503050406030204"/>
              </a:rPr>
              <a:t>∣</a:t>
            </a:r>
            <a:r>
              <a:rPr lang="en-US" dirty="0"/>
              <a:t>) is a partial ordering on the set of integers.</a:t>
            </a:r>
            <a:endParaRPr lang="en-US" dirty="0"/>
          </a:p>
          <a:p>
            <a:pPr lvl="1"/>
            <a:r>
              <a:rPr lang="en-US" i="1" dirty="0"/>
              <a:t>Reflexivity</a:t>
            </a:r>
            <a:r>
              <a:rPr lang="en-US" dirty="0"/>
              <a:t>: </a:t>
            </a:r>
            <a:r>
              <a:rPr lang="en-US" i="1" dirty="0"/>
              <a:t>a</a:t>
            </a:r>
            <a:r>
              <a:rPr lang="en-US" dirty="0"/>
              <a:t> </a:t>
            </a:r>
            <a:r>
              <a:rPr lang="en-US" dirty="0">
                <a:latin typeface="Cambria Math" panose="02040503050406030204"/>
                <a:ea typeface="Cambria Math" panose="02040503050406030204"/>
              </a:rPr>
              <a:t>∣ </a:t>
            </a:r>
            <a:r>
              <a:rPr lang="en-US" i="1" dirty="0">
                <a:ea typeface="Cambria Math" panose="02040503050406030204"/>
              </a:rPr>
              <a:t>a</a:t>
            </a:r>
            <a:r>
              <a:rPr lang="en-US" dirty="0">
                <a:latin typeface="Cambria Math" panose="02040503050406030204"/>
                <a:ea typeface="Cambria Math" panose="02040503050406030204"/>
              </a:rPr>
              <a:t> for all integers </a:t>
            </a:r>
            <a:r>
              <a:rPr lang="en-US" i="1" dirty="0">
                <a:ea typeface="Cambria Math" panose="02040503050406030204"/>
              </a:rPr>
              <a:t>a</a:t>
            </a:r>
            <a:r>
              <a:rPr lang="en-US" dirty="0">
                <a:latin typeface="Cambria Math" panose="02040503050406030204"/>
                <a:ea typeface="Cambria Math" panose="02040503050406030204"/>
              </a:rPr>
              <a:t>. (</a:t>
            </a:r>
            <a:r>
              <a:rPr lang="en-US" i="1" dirty="0">
                <a:ea typeface="Cambria Math" panose="02040503050406030204"/>
              </a:rPr>
              <a:t>see Example </a:t>
            </a:r>
            <a:r>
              <a:rPr lang="en-US" dirty="0">
                <a:latin typeface="Cambria Math" panose="02040503050406030204" pitchFamily="18" charset="0"/>
                <a:ea typeface="Cambria Math" panose="02040503050406030204" pitchFamily="18" charset="0"/>
              </a:rPr>
              <a:t>9</a:t>
            </a:r>
            <a:r>
              <a:rPr lang="en-US" i="1" dirty="0">
                <a:ea typeface="Cambria Math" panose="02040503050406030204"/>
              </a:rPr>
              <a:t> in Section </a:t>
            </a:r>
            <a:r>
              <a:rPr lang="en-US" dirty="0">
                <a:latin typeface="Cambria Math" panose="02040503050406030204" pitchFamily="18" charset="0"/>
                <a:ea typeface="Cambria Math" panose="02040503050406030204" pitchFamily="18" charset="0"/>
              </a:rPr>
              <a:t>9.1</a:t>
            </a:r>
            <a:r>
              <a:rPr lang="en-US" dirty="0">
                <a:latin typeface="Cambria Math" panose="02040503050406030204"/>
                <a:ea typeface="Cambria Math" panose="02040503050406030204"/>
              </a:rPr>
              <a:t>) </a:t>
            </a:r>
            <a:endParaRPr lang="en-US" dirty="0"/>
          </a:p>
          <a:p>
            <a:pPr lvl="1"/>
            <a:r>
              <a:rPr lang="en-US" i="1" dirty="0" err="1"/>
              <a:t>Antisymmetry</a:t>
            </a:r>
            <a:r>
              <a:rPr lang="en-US" dirty="0"/>
              <a:t>: If </a:t>
            </a:r>
            <a:r>
              <a:rPr lang="en-US" i="1" dirty="0"/>
              <a:t>a</a:t>
            </a:r>
            <a:r>
              <a:rPr lang="en-US" dirty="0"/>
              <a:t> and </a:t>
            </a:r>
            <a:r>
              <a:rPr lang="en-US" i="1" dirty="0"/>
              <a:t>b</a:t>
            </a:r>
            <a:r>
              <a:rPr lang="en-US" dirty="0"/>
              <a:t> are positive integers with </a:t>
            </a:r>
            <a:r>
              <a:rPr lang="en-US" i="1" dirty="0"/>
              <a:t>a</a:t>
            </a:r>
            <a:r>
              <a:rPr lang="en-US" dirty="0"/>
              <a:t> | </a:t>
            </a:r>
            <a:r>
              <a:rPr lang="en-US" i="1" dirty="0"/>
              <a:t>b</a:t>
            </a:r>
            <a:r>
              <a:rPr lang="en-US" dirty="0"/>
              <a:t> and </a:t>
            </a:r>
            <a:r>
              <a:rPr lang="en-US" i="1" dirty="0"/>
              <a:t>b</a:t>
            </a:r>
            <a:r>
              <a:rPr lang="en-US" dirty="0"/>
              <a:t> | </a:t>
            </a:r>
            <a:r>
              <a:rPr lang="en-US" i="1" dirty="0"/>
              <a:t>a</a:t>
            </a:r>
            <a:r>
              <a:rPr lang="en-US" dirty="0"/>
              <a:t>, then </a:t>
            </a:r>
            <a:r>
              <a:rPr lang="en-US" i="1" dirty="0"/>
              <a:t>a</a:t>
            </a:r>
            <a:r>
              <a:rPr lang="en-US" dirty="0"/>
              <a:t> = </a:t>
            </a:r>
            <a:r>
              <a:rPr lang="en-US" i="1" dirty="0"/>
              <a:t>b</a:t>
            </a:r>
            <a:r>
              <a:rPr lang="en-US" dirty="0"/>
              <a:t>. (</a:t>
            </a:r>
            <a:r>
              <a:rPr lang="en-US" i="1" dirty="0"/>
              <a:t>see Example </a:t>
            </a:r>
            <a:r>
              <a:rPr lang="en-US" dirty="0">
                <a:latin typeface="Cambria Math" panose="02040503050406030204" pitchFamily="18" charset="0"/>
                <a:ea typeface="Cambria Math" panose="02040503050406030204" pitchFamily="18" charset="0"/>
              </a:rPr>
              <a:t>12</a:t>
            </a:r>
            <a:r>
              <a:rPr lang="en-US" dirty="0"/>
              <a:t> </a:t>
            </a:r>
            <a:r>
              <a:rPr lang="en-US" i="1" dirty="0"/>
              <a:t>in Section </a:t>
            </a:r>
            <a:r>
              <a:rPr lang="en-US" dirty="0">
                <a:latin typeface="Cambria Math" panose="02040503050406030204" pitchFamily="18" charset="0"/>
                <a:ea typeface="Cambria Math" panose="02040503050406030204" pitchFamily="18" charset="0"/>
              </a:rPr>
              <a:t>9.1</a:t>
            </a:r>
            <a:r>
              <a:rPr lang="en-US" dirty="0"/>
              <a:t>)</a:t>
            </a:r>
            <a:endParaRPr lang="en-US" i="1" dirty="0"/>
          </a:p>
          <a:p>
            <a:pPr lvl="1"/>
            <a:r>
              <a:rPr lang="en-US" i="1" dirty="0"/>
              <a:t>Transitivity</a:t>
            </a:r>
            <a:r>
              <a:rPr lang="en-US" dirty="0"/>
              <a:t>: Suppose that </a:t>
            </a:r>
            <a:r>
              <a:rPr lang="en-US" i="1" dirty="0"/>
              <a:t>a</a:t>
            </a:r>
            <a:r>
              <a:rPr lang="en-US" dirty="0"/>
              <a:t> divides </a:t>
            </a:r>
            <a:r>
              <a:rPr lang="en-US" i="1" dirty="0"/>
              <a:t>b</a:t>
            </a:r>
            <a:r>
              <a:rPr lang="en-US" dirty="0"/>
              <a:t> and </a:t>
            </a:r>
            <a:r>
              <a:rPr lang="en-US" i="1" dirty="0"/>
              <a:t>b</a:t>
            </a:r>
            <a:r>
              <a:rPr lang="en-US" dirty="0"/>
              <a:t> divides </a:t>
            </a:r>
            <a:r>
              <a:rPr lang="en-US" i="1" dirty="0"/>
              <a:t>c</a:t>
            </a:r>
            <a:r>
              <a:rPr lang="en-US" dirty="0"/>
              <a:t>. Then there are positive integers </a:t>
            </a:r>
            <a:r>
              <a:rPr lang="en-US" i="1" dirty="0"/>
              <a:t>k</a:t>
            </a:r>
            <a:r>
              <a:rPr lang="en-US" dirty="0"/>
              <a:t> and </a:t>
            </a:r>
            <a:r>
              <a:rPr lang="en-US" i="1" dirty="0"/>
              <a:t>l</a:t>
            </a:r>
            <a:r>
              <a:rPr lang="en-US" dirty="0"/>
              <a:t> such that </a:t>
            </a:r>
            <a:r>
              <a:rPr lang="en-US" i="1" dirty="0"/>
              <a:t>b</a:t>
            </a:r>
            <a:r>
              <a:rPr lang="en-US" dirty="0"/>
              <a:t> = </a:t>
            </a:r>
            <a:r>
              <a:rPr lang="en-US" i="1" dirty="0" err="1"/>
              <a:t>ak</a:t>
            </a:r>
            <a:r>
              <a:rPr lang="en-US" dirty="0"/>
              <a:t> and </a:t>
            </a:r>
            <a:r>
              <a:rPr lang="en-US" i="1" dirty="0"/>
              <a:t>c</a:t>
            </a:r>
            <a:r>
              <a:rPr lang="en-US" dirty="0"/>
              <a:t> = </a:t>
            </a:r>
            <a:r>
              <a:rPr lang="en-US" i="1" dirty="0"/>
              <a:t>bl</a:t>
            </a:r>
            <a:r>
              <a:rPr lang="en-US" dirty="0"/>
              <a:t>. Hence, </a:t>
            </a:r>
            <a:r>
              <a:rPr lang="en-US" i="1" dirty="0"/>
              <a:t>c</a:t>
            </a:r>
            <a:r>
              <a:rPr lang="en-US" dirty="0"/>
              <a:t> = </a:t>
            </a:r>
            <a:r>
              <a:rPr lang="en-US" i="1" dirty="0"/>
              <a:t>a</a:t>
            </a:r>
            <a:r>
              <a:rPr lang="en-US" dirty="0"/>
              <a:t>(</a:t>
            </a:r>
            <a:r>
              <a:rPr lang="en-US" i="1" dirty="0" err="1"/>
              <a:t>kl</a:t>
            </a:r>
            <a:r>
              <a:rPr lang="en-US" dirty="0"/>
              <a:t>), so </a:t>
            </a:r>
            <a:r>
              <a:rPr lang="en-US" i="1" dirty="0"/>
              <a:t>a</a:t>
            </a:r>
            <a:r>
              <a:rPr lang="en-US" dirty="0"/>
              <a:t> divides </a:t>
            </a:r>
            <a:r>
              <a:rPr lang="en-US" i="1" dirty="0"/>
              <a:t>c</a:t>
            </a:r>
            <a:r>
              <a:rPr lang="en-US" dirty="0"/>
              <a:t>. Therefore, the relation is transitive. </a:t>
            </a:r>
            <a:endParaRPr lang="en-US" i="1" dirty="0"/>
          </a:p>
          <a:p>
            <a:r>
              <a:rPr lang="en-US" dirty="0"/>
              <a:t>(</a:t>
            </a:r>
            <a:r>
              <a:rPr lang="en-US" b="1" i="1" dirty="0"/>
              <a:t>Z</a:t>
            </a:r>
            <a:r>
              <a:rPr lang="en-US" baseline="30000" dirty="0"/>
              <a:t>+</a:t>
            </a:r>
            <a:r>
              <a:rPr lang="en-US" dirty="0"/>
              <a:t>, </a:t>
            </a:r>
            <a:r>
              <a:rPr lang="en-US" dirty="0">
                <a:latin typeface="Cambria Math" panose="02040503050406030204"/>
                <a:ea typeface="Cambria Math" panose="02040503050406030204"/>
              </a:rPr>
              <a:t>∣</a:t>
            </a:r>
            <a:r>
              <a:rPr lang="en-US" dirty="0"/>
              <a:t>) is a </a:t>
            </a:r>
            <a:r>
              <a:rPr lang="en-US" dirty="0" err="1"/>
              <a:t>poset</a:t>
            </a:r>
            <a:r>
              <a:rPr lang="en-US" dirty="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Partial Orderings (</a:t>
            </a:r>
            <a:r>
              <a:rPr lang="en-US" i="1" dirty="0"/>
              <a:t>continued</a:t>
            </a:r>
            <a:r>
              <a:rPr lang="en-US" dirty="0"/>
              <a:t>)</a:t>
            </a:r>
            <a:endParaRPr lang="en-US" dirty="0"/>
          </a:p>
        </p:txBody>
      </p:sp>
      <p:sp>
        <p:nvSpPr>
          <p:cNvPr id="3" name="Content Placeholder 2"/>
          <p:cNvSpPr>
            <a:spLocks noGrp="1"/>
          </p:cNvSpPr>
          <p:nvPr>
            <p:ph idx="1"/>
          </p:nvPr>
        </p:nvSpPr>
        <p:spPr/>
        <p:txBody>
          <a:bodyPr/>
          <a:lstStyle/>
          <a:p>
            <a:pPr>
              <a:buNone/>
            </a:pPr>
            <a:r>
              <a:rPr lang="en-US" b="1" dirty="0"/>
              <a:t>   Example </a:t>
            </a:r>
            <a:r>
              <a:rPr lang="en-US" b="1" dirty="0">
                <a:latin typeface="Cambria Math" panose="02040503050406030204" pitchFamily="18" charset="0"/>
                <a:ea typeface="Cambria Math" panose="02040503050406030204" pitchFamily="18" charset="0"/>
              </a:rPr>
              <a:t>3</a:t>
            </a:r>
            <a:r>
              <a:rPr lang="en-US" dirty="0"/>
              <a:t>: Show that the inclusion relation (</a:t>
            </a:r>
            <a:r>
              <a:rPr lang="en-US" dirty="0">
                <a:latin typeface="Cambria Math" panose="02040503050406030204"/>
                <a:ea typeface="Cambria Math" panose="02040503050406030204"/>
              </a:rPr>
              <a:t>⊆</a:t>
            </a:r>
            <a:r>
              <a:rPr lang="en-US" dirty="0"/>
              <a:t>) is a partial ordering on the power set of a set </a:t>
            </a:r>
            <a:r>
              <a:rPr lang="en-US" i="1" dirty="0"/>
              <a:t>S</a:t>
            </a:r>
            <a:r>
              <a:rPr lang="en-US" dirty="0"/>
              <a:t>.</a:t>
            </a:r>
            <a:endParaRPr lang="en-US" dirty="0"/>
          </a:p>
          <a:p>
            <a:pPr lvl="1"/>
            <a:r>
              <a:rPr lang="en-US" i="1" dirty="0"/>
              <a:t>Reflexivity</a:t>
            </a:r>
            <a:r>
              <a:rPr lang="en-US" dirty="0"/>
              <a:t>: </a:t>
            </a:r>
            <a:r>
              <a:rPr lang="en-US" i="1" dirty="0"/>
              <a:t>A</a:t>
            </a:r>
            <a:r>
              <a:rPr lang="en-US" dirty="0"/>
              <a:t> </a:t>
            </a:r>
            <a:r>
              <a:rPr lang="en-US" dirty="0">
                <a:latin typeface="Cambria Math" panose="02040503050406030204"/>
                <a:ea typeface="Cambria Math" panose="02040503050406030204"/>
              </a:rPr>
              <a:t>⊆ </a:t>
            </a:r>
            <a:r>
              <a:rPr lang="en-US" i="1" dirty="0">
                <a:ea typeface="Cambria Math" panose="02040503050406030204"/>
              </a:rPr>
              <a:t>A</a:t>
            </a:r>
            <a:r>
              <a:rPr lang="en-US" dirty="0">
                <a:latin typeface="Cambria Math" panose="02040503050406030204"/>
                <a:ea typeface="Cambria Math" panose="02040503050406030204"/>
              </a:rPr>
              <a:t>  whenever </a:t>
            </a:r>
            <a:r>
              <a:rPr lang="en-US" i="1" dirty="0">
                <a:latin typeface="Cambria Math" panose="02040503050406030204"/>
                <a:ea typeface="Cambria Math" panose="02040503050406030204"/>
              </a:rPr>
              <a:t>A</a:t>
            </a:r>
            <a:r>
              <a:rPr lang="en-US" dirty="0">
                <a:latin typeface="Cambria Math" panose="02040503050406030204"/>
                <a:ea typeface="Cambria Math" panose="02040503050406030204"/>
              </a:rPr>
              <a:t>  is a subset of </a:t>
            </a:r>
            <a:r>
              <a:rPr lang="en-US" i="1" dirty="0">
                <a:latin typeface="Cambria Math" panose="02040503050406030204"/>
                <a:ea typeface="Cambria Math" panose="02040503050406030204"/>
              </a:rPr>
              <a:t>S</a:t>
            </a:r>
            <a:r>
              <a:rPr lang="en-US" dirty="0">
                <a:latin typeface="Cambria Math" panose="02040503050406030204"/>
                <a:ea typeface="Cambria Math" panose="02040503050406030204"/>
              </a:rPr>
              <a:t>. </a:t>
            </a:r>
            <a:endParaRPr lang="en-US" dirty="0"/>
          </a:p>
          <a:p>
            <a:pPr lvl="1"/>
            <a:r>
              <a:rPr lang="en-US" i="1" dirty="0" err="1"/>
              <a:t>Antisymmetry</a:t>
            </a:r>
            <a:r>
              <a:rPr lang="en-US" dirty="0"/>
              <a:t>: If </a:t>
            </a:r>
            <a:r>
              <a:rPr lang="en-US" i="1" dirty="0"/>
              <a:t>A</a:t>
            </a:r>
            <a:r>
              <a:rPr lang="en-US" dirty="0"/>
              <a:t> and </a:t>
            </a:r>
            <a:r>
              <a:rPr lang="en-US" i="1" dirty="0"/>
              <a:t>B</a:t>
            </a:r>
            <a:r>
              <a:rPr lang="en-US" dirty="0"/>
              <a:t> are positive integers with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then </a:t>
            </a:r>
            <a:r>
              <a:rPr lang="en-US" i="1" dirty="0"/>
              <a:t>A</a:t>
            </a:r>
            <a:r>
              <a:rPr lang="en-US" dirty="0"/>
              <a:t> = </a:t>
            </a:r>
            <a:r>
              <a:rPr lang="en-US" i="1" dirty="0"/>
              <a:t>B</a:t>
            </a:r>
            <a:r>
              <a:rPr lang="en-US" dirty="0"/>
              <a:t>.</a:t>
            </a:r>
            <a:endParaRPr lang="en-US" i="1" dirty="0"/>
          </a:p>
          <a:p>
            <a:pPr lvl="1"/>
            <a:r>
              <a:rPr lang="en-US" i="1" dirty="0"/>
              <a:t>Transitivity</a:t>
            </a:r>
            <a:r>
              <a:rPr lang="en-US" dirty="0"/>
              <a:t>:</a:t>
            </a:r>
            <a:r>
              <a:rPr lang="en-US" i="1" dirty="0"/>
              <a:t> </a:t>
            </a:r>
            <a:r>
              <a:rPr lang="en-US" dirty="0"/>
              <a:t>If</a:t>
            </a:r>
            <a:r>
              <a:rPr lang="en-US" i="1" dirty="0"/>
              <a:t> A</a:t>
            </a:r>
            <a:r>
              <a:rPr lang="en-US" dirty="0"/>
              <a:t> </a:t>
            </a:r>
            <a:r>
              <a:rPr lang="en-US" dirty="0">
                <a:latin typeface="Cambria Math" panose="02040503050406030204"/>
                <a:ea typeface="Cambria Math" panose="02040503050406030204"/>
              </a:rPr>
              <a:t>⊆ </a:t>
            </a:r>
            <a:r>
              <a:rPr lang="en-US" i="1" dirty="0"/>
              <a:t>B</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then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C</a:t>
            </a:r>
            <a:r>
              <a:rPr lang="en-US" dirty="0"/>
              <a:t>.</a:t>
            </a:r>
            <a:endParaRPr lang="en-US" i="1" dirty="0"/>
          </a:p>
          <a:p>
            <a:pPr>
              <a:buNone/>
            </a:pPr>
            <a:endParaRPr lang="en-US" dirty="0"/>
          </a:p>
        </p:txBody>
      </p:sp>
      <p:sp>
        <p:nvSpPr>
          <p:cNvPr id="4" name="TextBox 3"/>
          <p:cNvSpPr txBox="1"/>
          <p:nvPr/>
        </p:nvSpPr>
        <p:spPr>
          <a:xfrm>
            <a:off x="4114800" y="5029200"/>
            <a:ext cx="4191000" cy="645160"/>
          </a:xfrm>
          <a:prstGeom prst="rect">
            <a:avLst/>
          </a:prstGeom>
          <a:noFill/>
          <a:ln>
            <a:solidFill>
              <a:schemeClr val="accent1"/>
            </a:solidFill>
          </a:ln>
        </p:spPr>
        <p:txBody>
          <a:bodyPr wrap="square" rtlCol="0">
            <a:spAutoFit/>
          </a:bodyPr>
          <a:lstStyle/>
          <a:p>
            <a:r>
              <a:rPr lang="en-US" dirty="0"/>
              <a:t>The properties all follow from the definition of set inclusion.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Comparability</a:t>
            </a:r>
            <a:endParaRPr lang="en-US" dirty="0"/>
          </a:p>
        </p:txBody>
      </p:sp>
      <p:sp>
        <p:nvSpPr>
          <p:cNvPr id="3" name="Content Placeholder 2"/>
          <p:cNvSpPr>
            <a:spLocks noGrp="1"/>
          </p:cNvSpPr>
          <p:nvPr>
            <p:ph idx="1"/>
          </p:nvPr>
        </p:nvSpPr>
        <p:spPr>
          <a:xfrm>
            <a:off x="1981200" y="1935480"/>
            <a:ext cx="8229600" cy="4846320"/>
          </a:xfrm>
        </p:spPr>
        <p:txBody>
          <a:bodyPr>
            <a:normAutofit fontScale="77500" lnSpcReduction="20000"/>
          </a:bodyPr>
          <a:lstStyle/>
          <a:p>
            <a:pPr>
              <a:buNone/>
            </a:pPr>
            <a:r>
              <a:rPr lang="en-US" b="1" dirty="0"/>
              <a:t>    Definition </a:t>
            </a:r>
            <a:r>
              <a:rPr lang="en-US" b="1" dirty="0">
                <a:latin typeface="Cambria Math" panose="02040503050406030204" pitchFamily="18" charset="0"/>
                <a:ea typeface="Cambria Math" panose="02040503050406030204" pitchFamily="18" charset="0"/>
              </a:rPr>
              <a:t>2</a:t>
            </a:r>
            <a:r>
              <a:rPr lang="en-US" dirty="0"/>
              <a:t>: The elements </a:t>
            </a:r>
            <a:r>
              <a:rPr lang="en-US" i="1" dirty="0"/>
              <a:t>a</a:t>
            </a:r>
            <a:r>
              <a:rPr lang="en-US" dirty="0"/>
              <a:t> and </a:t>
            </a:r>
            <a:r>
              <a:rPr lang="en-US" i="1" dirty="0"/>
              <a:t>b</a:t>
            </a:r>
            <a:r>
              <a:rPr lang="en-US" dirty="0"/>
              <a:t> of a </a:t>
            </a:r>
            <a:r>
              <a:rPr lang="en-US" dirty="0" err="1"/>
              <a:t>poset</a:t>
            </a:r>
            <a:r>
              <a:rPr lang="en-US" dirty="0"/>
              <a:t> (</a:t>
            </a:r>
            <a:r>
              <a:rPr lang="en-US" i="1" dirty="0"/>
              <a:t>S</a:t>
            </a:r>
            <a:r>
              <a:rPr lang="en-US" dirty="0"/>
              <a:t>,</a:t>
            </a:r>
            <a:r>
              <a:rPr lang="en-US" dirty="0">
                <a:latin typeface="Cambria Math" panose="02040503050406030204"/>
                <a:ea typeface="Cambria Math" panose="02040503050406030204"/>
              </a:rPr>
              <a:t>≼</a:t>
            </a:r>
            <a:r>
              <a:rPr lang="en-US" dirty="0"/>
              <a:t> ) are </a:t>
            </a:r>
            <a:r>
              <a:rPr lang="en-US" i="1" dirty="0">
                <a:solidFill>
                  <a:srgbClr val="FF0000"/>
                </a:solidFill>
              </a:rPr>
              <a:t>comparable</a:t>
            </a:r>
            <a:r>
              <a:rPr lang="zh-CN" altLang="en-US" i="1" dirty="0">
                <a:solidFill>
                  <a:srgbClr val="FF0000"/>
                </a:solidFill>
              </a:rPr>
              <a:t>（可比的）</a:t>
            </a:r>
            <a:r>
              <a:rPr lang="en-US" dirty="0"/>
              <a:t> if either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or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When </a:t>
            </a:r>
            <a:r>
              <a:rPr lang="en-US" i="1" dirty="0"/>
              <a:t>a</a:t>
            </a:r>
            <a:r>
              <a:rPr lang="en-US" dirty="0"/>
              <a:t> and </a:t>
            </a:r>
            <a:r>
              <a:rPr lang="en-US" i="1" dirty="0"/>
              <a:t>b</a:t>
            </a:r>
            <a:r>
              <a:rPr lang="en-US" dirty="0"/>
              <a:t> are elements of </a:t>
            </a:r>
            <a:r>
              <a:rPr lang="en-US" i="1" dirty="0"/>
              <a:t>S </a:t>
            </a:r>
            <a:r>
              <a:rPr lang="en-US" dirty="0"/>
              <a:t>so that  neither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nor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then </a:t>
            </a:r>
            <a:r>
              <a:rPr lang="en-US" i="1" dirty="0"/>
              <a:t>a</a:t>
            </a:r>
            <a:r>
              <a:rPr lang="en-US" dirty="0"/>
              <a:t> and </a:t>
            </a:r>
            <a:r>
              <a:rPr lang="en-US" i="1" dirty="0"/>
              <a:t>b</a:t>
            </a:r>
            <a:r>
              <a:rPr lang="en-US" dirty="0"/>
              <a:t> are called i</a:t>
            </a:r>
            <a:r>
              <a:rPr lang="en-US" i="1" dirty="0"/>
              <a:t>ncomparable</a:t>
            </a:r>
            <a:r>
              <a:rPr lang="en-US" dirty="0"/>
              <a:t>.</a:t>
            </a:r>
            <a:endParaRPr lang="en-US" dirty="0"/>
          </a:p>
          <a:p>
            <a:pPr>
              <a:buNone/>
            </a:pPr>
            <a:endParaRPr lang="en-US" dirty="0"/>
          </a:p>
          <a:p>
            <a:pPr>
              <a:buNone/>
            </a:pPr>
            <a:endParaRPr lang="en-US" dirty="0"/>
          </a:p>
          <a:p>
            <a:pPr>
              <a:buNone/>
            </a:pPr>
            <a:endParaRPr lang="en-US" dirty="0"/>
          </a:p>
          <a:p>
            <a:pPr>
              <a:buNone/>
            </a:pPr>
            <a:endParaRPr lang="en-US" dirty="0"/>
          </a:p>
          <a:p>
            <a:pPr>
              <a:buNone/>
            </a:pPr>
            <a:r>
              <a:rPr lang="en-US" b="1" dirty="0"/>
              <a:t>     Definition </a:t>
            </a:r>
            <a:r>
              <a:rPr lang="en-US" b="1" dirty="0">
                <a:latin typeface="Cambria Math" panose="02040503050406030204" pitchFamily="18" charset="0"/>
                <a:ea typeface="Cambria Math" panose="02040503050406030204" pitchFamily="18" charset="0"/>
              </a:rPr>
              <a:t>3</a:t>
            </a:r>
            <a:r>
              <a:rPr lang="en-US" dirty="0"/>
              <a:t>: If  (</a:t>
            </a:r>
            <a:r>
              <a:rPr lang="en-US" i="1" dirty="0"/>
              <a:t>S</a:t>
            </a:r>
            <a:r>
              <a:rPr lang="en-US" dirty="0"/>
              <a:t>,</a:t>
            </a:r>
            <a:r>
              <a:rPr lang="en-US" dirty="0">
                <a:latin typeface="Cambria Math" panose="02040503050406030204"/>
                <a:ea typeface="Cambria Math" panose="02040503050406030204"/>
              </a:rPr>
              <a:t>≼</a:t>
            </a:r>
            <a:r>
              <a:rPr lang="en-US" dirty="0"/>
              <a:t> ) is a </a:t>
            </a:r>
            <a:r>
              <a:rPr lang="en-US" dirty="0" err="1"/>
              <a:t>poset</a:t>
            </a:r>
            <a:r>
              <a:rPr lang="en-US" dirty="0"/>
              <a:t> and every two elements of </a:t>
            </a:r>
            <a:r>
              <a:rPr lang="en-US" i="1" dirty="0"/>
              <a:t>S</a:t>
            </a:r>
            <a:r>
              <a:rPr lang="en-US" dirty="0"/>
              <a:t> are comparable, </a:t>
            </a:r>
            <a:r>
              <a:rPr lang="en-US" i="1" dirty="0"/>
              <a:t>S</a:t>
            </a:r>
            <a:r>
              <a:rPr lang="en-US" dirty="0"/>
              <a:t> is called a </a:t>
            </a:r>
            <a:r>
              <a:rPr lang="en-US" i="1" dirty="0">
                <a:solidFill>
                  <a:srgbClr val="FF0000"/>
                </a:solidFill>
              </a:rPr>
              <a:t>totally ordered</a:t>
            </a:r>
            <a:r>
              <a:rPr lang="zh-CN" altLang="en-US" i="1" dirty="0">
                <a:solidFill>
                  <a:srgbClr val="FF0000"/>
                </a:solidFill>
              </a:rPr>
              <a:t>（全序）</a:t>
            </a:r>
            <a:r>
              <a:rPr lang="en-US" i="1" dirty="0">
                <a:solidFill>
                  <a:srgbClr val="FF0000"/>
                </a:solidFill>
              </a:rPr>
              <a:t> </a:t>
            </a:r>
            <a:r>
              <a:rPr lang="en-US" dirty="0"/>
              <a:t>or </a:t>
            </a:r>
            <a:r>
              <a:rPr lang="en-US" i="1" dirty="0">
                <a:solidFill>
                  <a:srgbClr val="FF0000"/>
                </a:solidFill>
              </a:rPr>
              <a:t>linearly ordered set</a:t>
            </a:r>
            <a:r>
              <a:rPr lang="zh-CN" altLang="en-US" i="1" dirty="0">
                <a:solidFill>
                  <a:srgbClr val="FF0000"/>
                </a:solidFill>
              </a:rPr>
              <a:t>（线序）</a:t>
            </a:r>
            <a:r>
              <a:rPr lang="en-US" dirty="0"/>
              <a:t>, and </a:t>
            </a:r>
            <a:r>
              <a:rPr lang="en-US" dirty="0">
                <a:latin typeface="Cambria Math" panose="02040503050406030204"/>
                <a:ea typeface="Cambria Math" panose="02040503050406030204"/>
              </a:rPr>
              <a:t>≼ </a:t>
            </a:r>
            <a:r>
              <a:rPr lang="en-US" dirty="0"/>
              <a:t>is called a </a:t>
            </a:r>
            <a:r>
              <a:rPr lang="en-US" i="1" dirty="0"/>
              <a:t>total order </a:t>
            </a:r>
            <a:r>
              <a:rPr lang="en-US" dirty="0"/>
              <a:t>or a </a:t>
            </a:r>
            <a:r>
              <a:rPr lang="en-US" i="1" dirty="0"/>
              <a:t>linear order.  </a:t>
            </a:r>
            <a:r>
              <a:rPr lang="en-US" dirty="0"/>
              <a:t>A totally ordered set is also called a </a:t>
            </a:r>
            <a:r>
              <a:rPr lang="en-US" i="1" dirty="0"/>
              <a:t>chain. </a:t>
            </a:r>
            <a:endParaRPr lang="en-US" i="1" dirty="0"/>
          </a:p>
          <a:p>
            <a:pPr>
              <a:buNone/>
            </a:pPr>
            <a:r>
              <a:rPr lang="en-US" b="1" dirty="0"/>
              <a:t>    Definition </a:t>
            </a:r>
            <a:r>
              <a:rPr lang="en-US" b="1" dirty="0">
                <a:latin typeface="Cambria Math" panose="02040503050406030204" pitchFamily="18" charset="0"/>
                <a:ea typeface="Cambria Math" panose="02040503050406030204" pitchFamily="18" charset="0"/>
              </a:rPr>
              <a:t>4</a:t>
            </a:r>
            <a:r>
              <a:rPr lang="en-US" dirty="0"/>
              <a:t>: (</a:t>
            </a:r>
            <a:r>
              <a:rPr lang="en-US" i="1" dirty="0"/>
              <a:t>S</a:t>
            </a:r>
            <a:r>
              <a:rPr lang="en-US" dirty="0"/>
              <a:t>,</a:t>
            </a:r>
            <a:r>
              <a:rPr lang="en-US" dirty="0">
                <a:latin typeface="Cambria Math" panose="02040503050406030204"/>
                <a:ea typeface="Cambria Math" panose="02040503050406030204"/>
              </a:rPr>
              <a:t>≼</a:t>
            </a:r>
            <a:r>
              <a:rPr lang="en-US" dirty="0"/>
              <a:t> ) is a </a:t>
            </a:r>
            <a:r>
              <a:rPr lang="en-US" dirty="0">
                <a:solidFill>
                  <a:srgbClr val="FF0000"/>
                </a:solidFill>
              </a:rPr>
              <a:t>well-ordered set</a:t>
            </a:r>
            <a:r>
              <a:rPr lang="zh-CN" altLang="en-US" dirty="0">
                <a:solidFill>
                  <a:srgbClr val="FF0000"/>
                </a:solidFill>
              </a:rPr>
              <a:t>（良序集）</a:t>
            </a:r>
            <a:r>
              <a:rPr lang="en-US" dirty="0">
                <a:solidFill>
                  <a:srgbClr val="FF0000"/>
                </a:solidFill>
              </a:rPr>
              <a:t> </a:t>
            </a:r>
            <a:r>
              <a:rPr lang="en-US" dirty="0"/>
              <a:t>if it is a </a:t>
            </a:r>
            <a:r>
              <a:rPr lang="en-US" dirty="0" err="1"/>
              <a:t>poset</a:t>
            </a:r>
            <a:r>
              <a:rPr lang="en-US" dirty="0"/>
              <a:t> such that </a:t>
            </a:r>
            <a:r>
              <a:rPr lang="en-US" dirty="0">
                <a:latin typeface="Cambria Math" panose="02040503050406030204"/>
                <a:ea typeface="Cambria Math" panose="02040503050406030204"/>
              </a:rPr>
              <a:t>≼</a:t>
            </a:r>
            <a:r>
              <a:rPr lang="en-US" dirty="0"/>
              <a:t> is a total ordering and every nonempty subset of </a:t>
            </a:r>
            <a:r>
              <a:rPr lang="en-US" i="1" dirty="0"/>
              <a:t>S</a:t>
            </a:r>
            <a:r>
              <a:rPr lang="en-US" dirty="0"/>
              <a:t> has a least element. </a:t>
            </a:r>
            <a:endParaRPr lang="en-US" dirty="0"/>
          </a:p>
          <a:p>
            <a:pPr>
              <a:buNone/>
            </a:pPr>
            <a:r>
              <a:rPr lang="en-US" dirty="0"/>
              <a:t> </a:t>
            </a:r>
            <a:endParaRPr lang="en-US" dirty="0"/>
          </a:p>
        </p:txBody>
      </p:sp>
      <p:sp>
        <p:nvSpPr>
          <p:cNvPr id="4" name="TextBox 3"/>
          <p:cNvSpPr txBox="1"/>
          <p:nvPr/>
        </p:nvSpPr>
        <p:spPr>
          <a:xfrm>
            <a:off x="3962400" y="2971800"/>
            <a:ext cx="5334000" cy="645160"/>
          </a:xfrm>
          <a:prstGeom prst="rect">
            <a:avLst/>
          </a:prstGeom>
          <a:noFill/>
          <a:ln>
            <a:solidFill>
              <a:schemeClr val="accent1"/>
            </a:solidFill>
          </a:ln>
        </p:spPr>
        <p:txBody>
          <a:bodyPr wrap="square" rtlCol="0">
            <a:spAutoFit/>
          </a:bodyPr>
          <a:lstStyle/>
          <a:p>
            <a:r>
              <a:rPr lang="en-US" dirty="0"/>
              <a:t>The symbol</a:t>
            </a:r>
            <a:r>
              <a:rPr lang="en-US" dirty="0">
                <a:latin typeface="Cambria Math" panose="02040503050406030204"/>
                <a:ea typeface="Cambria Math" panose="02040503050406030204"/>
              </a:rPr>
              <a:t> </a:t>
            </a:r>
            <a:r>
              <a:rPr lang="en-US" dirty="0">
                <a:ea typeface="Cambria Math" panose="02040503050406030204"/>
              </a:rPr>
              <a:t>≼ is used to</a:t>
            </a:r>
            <a:r>
              <a:rPr lang="en-US" dirty="0"/>
              <a:t>  denote the relation in any </a:t>
            </a:r>
            <a:r>
              <a:rPr lang="en-US" dirty="0" err="1"/>
              <a:t>poset</a:t>
            </a:r>
            <a:r>
              <a:rPr lang="en-US" dirty="0"/>
              <a:t>.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Lexicographic Order</a:t>
            </a:r>
            <a:endParaRPr lang="en-US" dirty="0"/>
          </a:p>
        </p:txBody>
      </p:sp>
      <p:sp>
        <p:nvSpPr>
          <p:cNvPr id="3" name="Content Placeholder 2"/>
          <p:cNvSpPr>
            <a:spLocks noGrp="1"/>
          </p:cNvSpPr>
          <p:nvPr>
            <p:ph idx="1"/>
          </p:nvPr>
        </p:nvSpPr>
        <p:spPr/>
        <p:txBody>
          <a:bodyPr>
            <a:normAutofit fontScale="87500" lnSpcReduction="10000"/>
          </a:bodyPr>
          <a:lstStyle/>
          <a:p>
            <a:pPr>
              <a:buNone/>
            </a:pPr>
            <a:r>
              <a:rPr lang="en-US" b="1" dirty="0"/>
              <a:t>   Definition</a:t>
            </a:r>
            <a:r>
              <a:rPr lang="en-US" dirty="0"/>
              <a:t>: Given two </a:t>
            </a:r>
            <a:r>
              <a:rPr lang="en-US" dirty="0" err="1"/>
              <a:t>posets</a:t>
            </a:r>
            <a:r>
              <a:rPr lang="en-US" dirty="0"/>
              <a:t> (</a:t>
            </a:r>
            <a:r>
              <a:rPr lang="en-US" i="1" dirty="0"/>
              <a:t>A</a:t>
            </a:r>
            <a:r>
              <a:rPr lang="en-US" baseline="-25000" dirty="0">
                <a:latin typeface="Cambria Math" panose="02040503050406030204" pitchFamily="18" charset="0"/>
                <a:ea typeface="Cambria Math" panose="02040503050406030204" pitchFamily="18" charset="0"/>
              </a:rPr>
              <a:t>1</a:t>
            </a:r>
            <a:r>
              <a:rPr lang="en-US" dirty="0"/>
              <a:t>,</a:t>
            </a:r>
            <a:r>
              <a:rPr lang="en-US" dirty="0">
                <a:latin typeface="Cambria Math" panose="02040503050406030204"/>
                <a:ea typeface="Cambria Math" panose="02040503050406030204"/>
              </a:rPr>
              <a:t>≼</a:t>
            </a:r>
            <a:r>
              <a:rPr lang="en-US" baseline="-25000" dirty="0">
                <a:latin typeface="Cambria Math" panose="02040503050406030204"/>
                <a:ea typeface="Cambria Math" panose="02040503050406030204"/>
              </a:rPr>
              <a:t>1</a:t>
            </a:r>
            <a:r>
              <a:rPr lang="en-US" dirty="0"/>
              <a:t>) and (</a:t>
            </a:r>
            <a:r>
              <a:rPr lang="en-US" i="1" dirty="0"/>
              <a:t>A</a:t>
            </a:r>
            <a:r>
              <a:rPr lang="en-US" baseline="-25000" dirty="0">
                <a:latin typeface="Cambria Math" panose="02040503050406030204" pitchFamily="18" charset="0"/>
                <a:ea typeface="Cambria Math" panose="02040503050406030204" pitchFamily="18" charset="0"/>
              </a:rPr>
              <a:t>2</a:t>
            </a:r>
            <a:r>
              <a:rPr lang="en-US" dirty="0"/>
              <a:t>,</a:t>
            </a:r>
            <a:r>
              <a:rPr lang="en-US" dirty="0">
                <a:latin typeface="Cambria Math" panose="02040503050406030204"/>
                <a:ea typeface="Cambria Math" panose="02040503050406030204"/>
              </a:rPr>
              <a:t>≼</a:t>
            </a:r>
            <a:r>
              <a:rPr lang="en-US" baseline="-25000" dirty="0">
                <a:latin typeface="Cambria Math" panose="02040503050406030204"/>
                <a:ea typeface="Cambria Math" panose="02040503050406030204"/>
              </a:rPr>
              <a:t>2</a:t>
            </a:r>
            <a:r>
              <a:rPr lang="en-US" dirty="0"/>
              <a:t>), the </a:t>
            </a:r>
            <a:r>
              <a:rPr lang="en-US" i="1" dirty="0">
                <a:solidFill>
                  <a:srgbClr val="FF0000"/>
                </a:solidFill>
              </a:rPr>
              <a:t>lexicographic ordering</a:t>
            </a:r>
            <a:r>
              <a:rPr lang="zh-CN" altLang="en-US" i="1" dirty="0">
                <a:solidFill>
                  <a:srgbClr val="FF0000"/>
                </a:solidFill>
              </a:rPr>
              <a:t>（字典顺序）</a:t>
            </a:r>
            <a:r>
              <a:rPr lang="en-US" dirty="0"/>
              <a:t>  on </a:t>
            </a:r>
            <a:r>
              <a:rPr lang="en-US" i="1" dirty="0"/>
              <a:t>A</a:t>
            </a:r>
            <a:r>
              <a:rPr lang="en-US" baseline="-25000" dirty="0">
                <a:latin typeface="Cambria Math" panose="02040503050406030204" pitchFamily="18" charset="0"/>
                <a:ea typeface="Cambria Math" panose="02040503050406030204" pitchFamily="18" charset="0"/>
              </a:rPr>
              <a:t>1 </a:t>
            </a:r>
            <a:r>
              <a:rPr lang="en-US" dirty="0">
                <a:latin typeface="Cambria Math" panose="02040503050406030204"/>
                <a:ea typeface="Cambria Math" panose="02040503050406030204"/>
              </a:rPr>
              <a:t>⨉</a:t>
            </a:r>
            <a:r>
              <a:rPr lang="en-US" dirty="0"/>
              <a:t> </a:t>
            </a:r>
            <a:r>
              <a:rPr lang="en-US" i="1" dirty="0"/>
              <a:t>A</a:t>
            </a:r>
            <a:r>
              <a:rPr lang="en-US" baseline="-25000" dirty="0">
                <a:latin typeface="Cambria Math" panose="02040503050406030204" pitchFamily="18" charset="0"/>
                <a:ea typeface="Cambria Math" panose="02040503050406030204" pitchFamily="18" charset="0"/>
              </a:rPr>
              <a:t>2</a:t>
            </a:r>
            <a:r>
              <a:rPr lang="en-US" dirty="0"/>
              <a:t>  is defined by specifying that  (</a:t>
            </a:r>
            <a:r>
              <a:rPr lang="en-US" i="1" dirty="0"/>
              <a:t>a</a:t>
            </a:r>
            <a:r>
              <a:rPr lang="en-US" baseline="-25000" dirty="0">
                <a:latin typeface="Cambria Math" panose="02040503050406030204" pitchFamily="18" charset="0"/>
                <a:ea typeface="Cambria Math" panose="02040503050406030204" pitchFamily="18" charset="0"/>
              </a:rPr>
              <a:t>1</a:t>
            </a:r>
            <a:r>
              <a:rPr lang="en-US" dirty="0"/>
              <a:t>, </a:t>
            </a:r>
            <a:r>
              <a:rPr lang="en-US" i="1" dirty="0"/>
              <a:t>a</a:t>
            </a:r>
            <a:r>
              <a:rPr lang="en-US" baseline="-25000" dirty="0">
                <a:latin typeface="Cambria Math" panose="02040503050406030204" pitchFamily="18" charset="0"/>
                <a:ea typeface="Cambria Math" panose="02040503050406030204" pitchFamily="18" charset="0"/>
              </a:rPr>
              <a:t>2</a:t>
            </a:r>
            <a:r>
              <a:rPr lang="en-US" dirty="0"/>
              <a:t>) is less than (</a:t>
            </a:r>
            <a:r>
              <a:rPr lang="en-US" i="1" dirty="0"/>
              <a:t>b</a:t>
            </a:r>
            <a:r>
              <a:rPr lang="en-US" baseline="-25000" dirty="0">
                <a:latin typeface="Cambria Math" panose="02040503050406030204" pitchFamily="18" charset="0"/>
                <a:ea typeface="Cambria Math" panose="02040503050406030204" pitchFamily="18" charset="0"/>
              </a:rPr>
              <a:t>1</a:t>
            </a:r>
            <a:r>
              <a:rPr lang="en-US" dirty="0"/>
              <a:t>,</a:t>
            </a:r>
            <a:r>
              <a:rPr lang="en-US" i="1" dirty="0"/>
              <a:t>b</a:t>
            </a:r>
            <a:r>
              <a:rPr lang="en-US" baseline="-25000" dirty="0">
                <a:latin typeface="Cambria Math" panose="02040503050406030204" pitchFamily="18" charset="0"/>
                <a:ea typeface="Cambria Math" panose="02040503050406030204" pitchFamily="18" charset="0"/>
              </a:rPr>
              <a:t>2</a:t>
            </a:r>
            <a:r>
              <a:rPr lang="en-US" dirty="0"/>
              <a:t>), that is,</a:t>
            </a:r>
            <a:endParaRPr lang="en-US" dirty="0"/>
          </a:p>
          <a:p>
            <a:pPr>
              <a:buNone/>
            </a:pPr>
            <a:r>
              <a:rPr lang="en-US" dirty="0"/>
              <a:t>                 (</a:t>
            </a:r>
            <a:r>
              <a:rPr lang="en-US" i="1" dirty="0"/>
              <a:t>a</a:t>
            </a:r>
            <a:r>
              <a:rPr lang="en-US" baseline="-25000" dirty="0">
                <a:latin typeface="Cambria Math" panose="02040503050406030204" pitchFamily="18" charset="0"/>
                <a:ea typeface="Cambria Math" panose="02040503050406030204" pitchFamily="18" charset="0"/>
              </a:rPr>
              <a:t>1</a:t>
            </a:r>
            <a:r>
              <a:rPr lang="en-US" dirty="0"/>
              <a:t>, </a:t>
            </a:r>
            <a:r>
              <a:rPr lang="en-US" i="1" dirty="0"/>
              <a:t>a</a:t>
            </a:r>
            <a:r>
              <a:rPr lang="en-US" baseline="-25000" dirty="0">
                <a:latin typeface="Cambria Math" panose="02040503050406030204" pitchFamily="18" charset="0"/>
                <a:ea typeface="Cambria Math" panose="02040503050406030204" pitchFamily="18" charset="0"/>
              </a:rPr>
              <a:t>2</a:t>
            </a:r>
            <a:r>
              <a:rPr lang="en-US" dirty="0"/>
              <a:t>)</a:t>
            </a:r>
            <a:r>
              <a:rPr lang="en-US" dirty="0">
                <a:latin typeface="Cambria Math" panose="02040503050406030204"/>
                <a:ea typeface="Cambria Math" panose="02040503050406030204"/>
              </a:rPr>
              <a:t> ≺</a:t>
            </a:r>
            <a:r>
              <a:rPr lang="en-US" dirty="0"/>
              <a:t> (</a:t>
            </a:r>
            <a:r>
              <a:rPr lang="en-US" i="1" dirty="0"/>
              <a:t>b</a:t>
            </a:r>
            <a:r>
              <a:rPr lang="en-US" baseline="-25000" dirty="0">
                <a:latin typeface="Cambria Math" panose="02040503050406030204" pitchFamily="18" charset="0"/>
                <a:ea typeface="Cambria Math" panose="02040503050406030204" pitchFamily="18" charset="0"/>
              </a:rPr>
              <a:t>1</a:t>
            </a:r>
            <a:r>
              <a:rPr lang="en-US" dirty="0"/>
              <a:t>,</a:t>
            </a:r>
            <a:r>
              <a:rPr lang="en-US" i="1" dirty="0"/>
              <a:t>b</a:t>
            </a:r>
            <a:r>
              <a:rPr lang="en-US" baseline="-25000" dirty="0">
                <a:latin typeface="Cambria Math" panose="02040503050406030204" pitchFamily="18" charset="0"/>
                <a:ea typeface="Cambria Math" panose="02040503050406030204" pitchFamily="18" charset="0"/>
              </a:rPr>
              <a:t>2</a:t>
            </a:r>
            <a:r>
              <a:rPr lang="en-US" dirty="0"/>
              <a:t>), </a:t>
            </a:r>
            <a:endParaRPr lang="en-US" dirty="0"/>
          </a:p>
          <a:p>
            <a:pPr>
              <a:buNone/>
            </a:pPr>
            <a:r>
              <a:rPr lang="en-US" dirty="0"/>
              <a:t>    either if </a:t>
            </a:r>
            <a:r>
              <a:rPr lang="en-US" i="1" dirty="0"/>
              <a:t>a</a:t>
            </a:r>
            <a:r>
              <a:rPr lang="en-US" baseline="-25000" dirty="0">
                <a:latin typeface="Cambria Math" panose="02040503050406030204" pitchFamily="18" charset="0"/>
                <a:ea typeface="Cambria Math" panose="02040503050406030204" pitchFamily="18" charset="0"/>
              </a:rPr>
              <a:t>1</a:t>
            </a:r>
            <a:r>
              <a:rPr lang="en-US" dirty="0">
                <a:latin typeface="Cambria Math" panose="02040503050406030204"/>
                <a:ea typeface="Cambria Math" panose="02040503050406030204"/>
              </a:rPr>
              <a:t> ≺</a:t>
            </a:r>
            <a:r>
              <a:rPr lang="en-US" baseline="-25000" dirty="0">
                <a:latin typeface="Cambria Math" panose="02040503050406030204"/>
                <a:ea typeface="Cambria Math" panose="02040503050406030204"/>
              </a:rPr>
              <a:t>1 </a:t>
            </a:r>
            <a:r>
              <a:rPr lang="en-US" i="1" dirty="0"/>
              <a:t>b</a:t>
            </a:r>
            <a:r>
              <a:rPr lang="en-US" baseline="-25000" dirty="0">
                <a:latin typeface="Cambria Math" panose="02040503050406030204" pitchFamily="18" charset="0"/>
                <a:ea typeface="Cambria Math" panose="02040503050406030204" pitchFamily="18" charset="0"/>
              </a:rPr>
              <a:t>1</a:t>
            </a:r>
            <a:r>
              <a:rPr lang="en-US" dirty="0"/>
              <a:t> or if </a:t>
            </a:r>
            <a:r>
              <a:rPr lang="en-US" i="1" dirty="0"/>
              <a:t>a</a:t>
            </a:r>
            <a:r>
              <a:rPr lang="en-US" baseline="-25000" dirty="0">
                <a:latin typeface="Cambria Math" panose="02040503050406030204" pitchFamily="18" charset="0"/>
                <a:ea typeface="Cambria Math" panose="02040503050406030204" pitchFamily="18" charset="0"/>
              </a:rPr>
              <a:t>1</a:t>
            </a:r>
            <a:r>
              <a:rPr lang="en-US" dirty="0">
                <a:latin typeface="Cambria Math" panose="02040503050406030204"/>
                <a:ea typeface="Cambria Math" panose="02040503050406030204"/>
              </a:rPr>
              <a:t> =</a:t>
            </a:r>
            <a:r>
              <a:rPr lang="en-US" baseline="-25000" dirty="0">
                <a:latin typeface="Cambria Math" panose="02040503050406030204"/>
                <a:ea typeface="Cambria Math" panose="02040503050406030204"/>
              </a:rPr>
              <a:t> </a:t>
            </a:r>
            <a:r>
              <a:rPr lang="en-US" i="1" dirty="0"/>
              <a:t>b</a:t>
            </a:r>
            <a:r>
              <a:rPr lang="en-US" baseline="-25000" dirty="0">
                <a:latin typeface="Cambria Math" panose="02040503050406030204" pitchFamily="18" charset="0"/>
                <a:ea typeface="Cambria Math" panose="02040503050406030204" pitchFamily="18" charset="0"/>
              </a:rPr>
              <a:t>1</a:t>
            </a:r>
            <a:r>
              <a:rPr lang="en-US" dirty="0"/>
              <a:t> and </a:t>
            </a:r>
            <a:r>
              <a:rPr lang="en-US" i="1" dirty="0"/>
              <a:t>a</a:t>
            </a:r>
            <a:r>
              <a:rPr lang="en-US" baseline="-25000" dirty="0">
                <a:latin typeface="Cambria Math" panose="02040503050406030204" pitchFamily="18" charset="0"/>
                <a:ea typeface="Cambria Math" panose="02040503050406030204" pitchFamily="18" charset="0"/>
              </a:rPr>
              <a:t>2</a:t>
            </a:r>
            <a:r>
              <a:rPr lang="en-US" dirty="0">
                <a:latin typeface="Cambria Math" panose="02040503050406030204"/>
                <a:ea typeface="Cambria Math" panose="02040503050406030204"/>
              </a:rPr>
              <a:t> ≺</a:t>
            </a:r>
            <a:r>
              <a:rPr lang="en-US" baseline="-25000" dirty="0">
                <a:latin typeface="Cambria Math" panose="02040503050406030204"/>
                <a:ea typeface="Cambria Math" panose="02040503050406030204"/>
              </a:rPr>
              <a:t>2 </a:t>
            </a:r>
            <a:r>
              <a:rPr lang="en-US" i="1" dirty="0"/>
              <a:t>b</a:t>
            </a:r>
            <a:r>
              <a:rPr lang="en-US" baseline="-25000" dirty="0">
                <a:latin typeface="Cambria Math" panose="02040503050406030204" pitchFamily="18" charset="0"/>
                <a:ea typeface="Cambria Math" panose="02040503050406030204" pitchFamily="18" charset="0"/>
              </a:rPr>
              <a:t>2</a:t>
            </a:r>
            <a:r>
              <a:rPr lang="en-US" dirty="0"/>
              <a:t>.</a:t>
            </a:r>
            <a:endParaRPr lang="en-US" dirty="0"/>
          </a:p>
          <a:p>
            <a:r>
              <a:rPr lang="en-US" dirty="0"/>
              <a:t>This definition can be easily extended to a lexicographic ordering on strings (</a:t>
            </a:r>
            <a:r>
              <a:rPr lang="en-US" i="1" dirty="0"/>
              <a:t>see text</a:t>
            </a:r>
            <a:r>
              <a:rPr lang="en-US" dirty="0"/>
              <a:t>).</a:t>
            </a:r>
            <a:endParaRPr lang="en-US" dirty="0"/>
          </a:p>
          <a:p>
            <a:pPr>
              <a:buNone/>
            </a:pPr>
            <a:r>
              <a:rPr lang="en-US" b="1" dirty="0"/>
              <a:t>    Example</a:t>
            </a:r>
            <a:r>
              <a:rPr lang="en-US" dirty="0"/>
              <a:t>:  Consider strings of lowercase English letters. A lexicographic ordering can be defined using the ordering of the letters in the alphabet. This is the same ordering as that used in dictionaries.</a:t>
            </a:r>
            <a:endParaRPr lang="en-US" dirty="0"/>
          </a:p>
          <a:p>
            <a:pPr lvl="1"/>
            <a:r>
              <a:rPr lang="en-US" i="1" dirty="0"/>
              <a:t>discre</a:t>
            </a:r>
            <a:r>
              <a:rPr lang="en-US" i="1" dirty="0">
                <a:solidFill>
                  <a:srgbClr val="FF0000"/>
                </a:solidFill>
              </a:rPr>
              <a:t>e</a:t>
            </a:r>
            <a:r>
              <a:rPr lang="en-US" i="1" dirty="0"/>
              <a:t>t</a:t>
            </a:r>
            <a:r>
              <a:rPr lang="en-US" dirty="0"/>
              <a:t> </a:t>
            </a:r>
            <a:r>
              <a:rPr lang="en-US" dirty="0">
                <a:latin typeface="Cambria Math" panose="02040503050406030204"/>
                <a:ea typeface="Cambria Math" panose="02040503050406030204"/>
              </a:rPr>
              <a:t>≺</a:t>
            </a:r>
            <a:r>
              <a:rPr lang="en-US" dirty="0"/>
              <a:t> </a:t>
            </a:r>
            <a:r>
              <a:rPr lang="en-US" i="1" dirty="0"/>
              <a:t>discre</a:t>
            </a:r>
            <a:r>
              <a:rPr lang="en-US" i="1" dirty="0">
                <a:solidFill>
                  <a:srgbClr val="FF0000"/>
                </a:solidFill>
              </a:rPr>
              <a:t>t</a:t>
            </a:r>
            <a:r>
              <a:rPr lang="en-US" i="1" dirty="0"/>
              <a:t>e</a:t>
            </a:r>
            <a:r>
              <a:rPr lang="en-US" dirty="0"/>
              <a:t>, because these strings differ in the seventh position and </a:t>
            </a:r>
            <a:r>
              <a:rPr lang="en-US" i="1" dirty="0"/>
              <a:t>e</a:t>
            </a:r>
            <a:r>
              <a:rPr lang="en-US" dirty="0"/>
              <a:t> </a:t>
            </a:r>
            <a:r>
              <a:rPr lang="en-US" dirty="0">
                <a:latin typeface="Cambria Math" panose="02040503050406030204"/>
                <a:ea typeface="Cambria Math" panose="02040503050406030204"/>
              </a:rPr>
              <a:t>≺</a:t>
            </a:r>
            <a:r>
              <a:rPr lang="en-US" dirty="0"/>
              <a:t> </a:t>
            </a:r>
            <a:r>
              <a:rPr lang="en-US" i="1" dirty="0"/>
              <a:t>t</a:t>
            </a:r>
            <a:r>
              <a:rPr lang="en-US" dirty="0"/>
              <a:t>. </a:t>
            </a:r>
            <a:endParaRPr lang="en-US" dirty="0"/>
          </a:p>
          <a:p>
            <a:pPr lvl="1"/>
            <a:r>
              <a:rPr lang="en-US" i="1" dirty="0"/>
              <a:t>discreet</a:t>
            </a:r>
            <a:r>
              <a:rPr lang="en-US" dirty="0"/>
              <a:t> </a:t>
            </a:r>
            <a:r>
              <a:rPr lang="en-US" dirty="0">
                <a:latin typeface="Cambria Math" panose="02040503050406030204"/>
                <a:ea typeface="Cambria Math" panose="02040503050406030204"/>
              </a:rPr>
              <a:t>≺</a:t>
            </a:r>
            <a:r>
              <a:rPr lang="en-US" dirty="0"/>
              <a:t> </a:t>
            </a:r>
            <a:r>
              <a:rPr lang="en-US" i="1" dirty="0"/>
              <a:t>discreetness</a:t>
            </a:r>
            <a:r>
              <a:rPr lang="en-US" dirty="0"/>
              <a:t>, because the first eight letters agree, but the second string is longer. </a:t>
            </a:r>
            <a:endParaRPr lang="en-US" dirty="0"/>
          </a:p>
          <a:p>
            <a:pPr lvl="1"/>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Summary</a:t>
            </a:r>
            <a:endParaRPr lang="en-US" dirty="0"/>
          </a:p>
        </p:txBody>
      </p:sp>
      <p:sp>
        <p:nvSpPr>
          <p:cNvPr id="3" name="Content Placeholder 2"/>
          <p:cNvSpPr>
            <a:spLocks noGrp="1"/>
          </p:cNvSpPr>
          <p:nvPr>
            <p:ph idx="1"/>
          </p:nvPr>
        </p:nvSpPr>
        <p:spPr/>
        <p:txBody>
          <a:bodyPr>
            <a:normAutofit/>
          </a:bodyPr>
          <a:lstStyle/>
          <a:p>
            <a:r>
              <a:rPr lang="en-US" dirty="0"/>
              <a:t>Equivalence Relations</a:t>
            </a:r>
            <a:endParaRPr lang="en-US" dirty="0"/>
          </a:p>
          <a:p>
            <a:r>
              <a:rPr lang="en-US" dirty="0"/>
              <a:t>Equivalence Classes</a:t>
            </a:r>
            <a:endParaRPr lang="en-US" dirty="0"/>
          </a:p>
          <a:p>
            <a:r>
              <a:rPr lang="en-US" dirty="0"/>
              <a:t>Equivalence Classes and Partitions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Hasse</a:t>
            </a:r>
            <a:r>
              <a:rPr lang="en-US" dirty="0"/>
              <a:t> Diagrams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a:t>   </a:t>
            </a:r>
            <a:r>
              <a:rPr lang="en-US" b="1" dirty="0"/>
              <a:t>Definition</a:t>
            </a:r>
            <a:r>
              <a:rPr lang="en-US" dirty="0"/>
              <a:t>: A </a:t>
            </a:r>
            <a:r>
              <a:rPr lang="en-US" i="1" dirty="0" err="1"/>
              <a:t>Hasse</a:t>
            </a:r>
            <a:r>
              <a:rPr lang="en-US" i="1" dirty="0"/>
              <a:t> diagram </a:t>
            </a:r>
            <a:r>
              <a:rPr lang="en-US" dirty="0"/>
              <a:t>is a visual representation of a partial ordering that leaves out edges that must be present because of the reflexive and transitive properties.</a:t>
            </a:r>
            <a:endParaRPr lang="en-US" dirty="0"/>
          </a:p>
          <a:p>
            <a:pPr>
              <a:buNone/>
            </a:pPr>
            <a:r>
              <a:rPr lang="en-US" dirty="0"/>
              <a:t>    </a:t>
            </a:r>
            <a:endParaRPr lang="en-US" dirty="0"/>
          </a:p>
          <a:p>
            <a:pPr>
              <a:buNone/>
            </a:pPr>
            <a:r>
              <a:rPr lang="en-US" dirty="0"/>
              <a:t>   </a:t>
            </a:r>
            <a:endParaRPr lang="en-US" dirty="0"/>
          </a:p>
          <a:p>
            <a:pPr>
              <a:buNone/>
            </a:pPr>
            <a:endParaRPr lang="en-US" dirty="0"/>
          </a:p>
          <a:p>
            <a:pPr>
              <a:buNone/>
            </a:pPr>
            <a:endParaRPr lang="en-US" dirty="0"/>
          </a:p>
          <a:p>
            <a:pPr>
              <a:buNone/>
            </a:pPr>
            <a:endParaRPr lang="en-US" dirty="0"/>
          </a:p>
          <a:p>
            <a:pPr>
              <a:buNone/>
            </a:pPr>
            <a:r>
              <a:rPr lang="en-US" dirty="0"/>
              <a:t>   A partial ordering is shown in (a) of the figure above. The loops due to the reflexive property are deleted in (b). The edges that must be present due to the transitive property are deleted in (c). The </a:t>
            </a:r>
            <a:r>
              <a:rPr lang="en-US" dirty="0" err="1"/>
              <a:t>Hasse</a:t>
            </a:r>
            <a:r>
              <a:rPr lang="en-US" dirty="0"/>
              <a:t> diagram for the partial ordering (a), is depicted in (c). </a:t>
            </a:r>
            <a:endParaRPr lang="en-US" dirty="0"/>
          </a:p>
        </p:txBody>
      </p:sp>
      <p:pic>
        <p:nvPicPr>
          <p:cNvPr id="4" name="Picture 3" descr="0830.jpg"/>
          <p:cNvPicPr>
            <a:picLocks noChangeAspect="1"/>
          </p:cNvPicPr>
          <p:nvPr/>
        </p:nvPicPr>
        <p:blipFill>
          <a:blip r:embed="rId1" cstate="print"/>
          <a:stretch>
            <a:fillRect/>
          </a:stretch>
        </p:blipFill>
        <p:spPr>
          <a:xfrm>
            <a:off x="5257800" y="2971800"/>
            <a:ext cx="2057400" cy="155251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for Constructing a   </a:t>
            </a:r>
            <a:r>
              <a:rPr lang="en-US" dirty="0" err="1"/>
              <a:t>Hasse</a:t>
            </a:r>
            <a:r>
              <a:rPr lang="en-US" dirty="0"/>
              <a:t> Diagram</a:t>
            </a:r>
            <a:endParaRPr lang="en-US" dirty="0"/>
          </a:p>
        </p:txBody>
      </p:sp>
      <p:sp>
        <p:nvSpPr>
          <p:cNvPr id="3" name="Content Placeholder 2"/>
          <p:cNvSpPr>
            <a:spLocks noGrp="1"/>
          </p:cNvSpPr>
          <p:nvPr>
            <p:ph idx="1"/>
          </p:nvPr>
        </p:nvSpPr>
        <p:spPr/>
        <p:txBody>
          <a:bodyPr/>
          <a:lstStyle/>
          <a:p>
            <a:r>
              <a:rPr lang="en-US" dirty="0"/>
              <a:t>To represent a finite </a:t>
            </a:r>
            <a:r>
              <a:rPr lang="en-US" dirty="0" err="1"/>
              <a:t>poset</a:t>
            </a:r>
            <a:r>
              <a:rPr lang="en-US" dirty="0"/>
              <a:t> (</a:t>
            </a:r>
            <a:r>
              <a:rPr lang="en-US" i="1" dirty="0"/>
              <a:t>S</a:t>
            </a:r>
            <a:r>
              <a:rPr lang="en-US" dirty="0"/>
              <a:t>,</a:t>
            </a:r>
            <a:r>
              <a:rPr lang="en-US" dirty="0">
                <a:latin typeface="Cambria Math" panose="02040503050406030204"/>
                <a:ea typeface="Cambria Math" panose="02040503050406030204"/>
              </a:rPr>
              <a:t>≼</a:t>
            </a:r>
            <a:r>
              <a:rPr lang="en-US" dirty="0"/>
              <a:t> )  using a </a:t>
            </a:r>
            <a:r>
              <a:rPr lang="en-US" dirty="0" err="1"/>
              <a:t>Hasse</a:t>
            </a:r>
            <a:r>
              <a:rPr lang="en-US" dirty="0"/>
              <a:t> diagram, start with the directed graph of the relation:</a:t>
            </a:r>
            <a:endParaRPr lang="en-US" dirty="0"/>
          </a:p>
          <a:p>
            <a:pPr lvl="1"/>
            <a:r>
              <a:rPr lang="en-US" dirty="0"/>
              <a:t>Remove the loops (</a:t>
            </a:r>
            <a:r>
              <a:rPr lang="en-US" i="1" dirty="0"/>
              <a:t>a</a:t>
            </a:r>
            <a:r>
              <a:rPr lang="en-US" dirty="0"/>
              <a:t>, </a:t>
            </a:r>
            <a:r>
              <a:rPr lang="en-US" i="1" dirty="0"/>
              <a:t>a</a:t>
            </a:r>
            <a:r>
              <a:rPr lang="en-US" dirty="0"/>
              <a:t>) present at every vertex due to the reflexive property.</a:t>
            </a:r>
            <a:endParaRPr lang="en-US" dirty="0"/>
          </a:p>
          <a:p>
            <a:pPr lvl="1"/>
            <a:r>
              <a:rPr lang="en-US" dirty="0"/>
              <a:t>Remove all edges (</a:t>
            </a:r>
            <a:r>
              <a:rPr lang="en-US" i="1" dirty="0"/>
              <a:t>x</a:t>
            </a:r>
            <a:r>
              <a:rPr lang="en-US" dirty="0"/>
              <a:t>, </a:t>
            </a:r>
            <a:r>
              <a:rPr lang="en-US" i="1" dirty="0"/>
              <a:t>y</a:t>
            </a:r>
            <a:r>
              <a:rPr lang="en-US" dirty="0"/>
              <a:t>) for which there is an element       </a:t>
            </a:r>
            <a:r>
              <a:rPr lang="en-US" i="1" dirty="0"/>
              <a:t>z</a:t>
            </a:r>
            <a:r>
              <a:rPr lang="en-US" dirty="0"/>
              <a:t> </a:t>
            </a:r>
            <a:r>
              <a:rPr lang="en-US" dirty="0">
                <a:latin typeface="Cambria Math" panose="02040503050406030204"/>
                <a:ea typeface="Cambria Math" panose="02040503050406030204"/>
              </a:rPr>
              <a:t>∈ </a:t>
            </a:r>
            <a:r>
              <a:rPr lang="en-US" i="1" dirty="0"/>
              <a:t>S</a:t>
            </a:r>
            <a:r>
              <a:rPr lang="en-US" dirty="0"/>
              <a:t> such that </a:t>
            </a:r>
            <a:r>
              <a:rPr lang="en-US" i="1" dirty="0"/>
              <a:t>x</a:t>
            </a:r>
            <a:r>
              <a:rPr lang="en-US" dirty="0"/>
              <a:t> </a:t>
            </a:r>
            <a:r>
              <a:rPr lang="en-US" dirty="0">
                <a:latin typeface="Cambria Math" panose="02040503050406030204"/>
                <a:ea typeface="Cambria Math" panose="02040503050406030204"/>
              </a:rPr>
              <a:t>≺ </a:t>
            </a:r>
            <a:r>
              <a:rPr lang="en-US" i="1" dirty="0"/>
              <a:t>z</a:t>
            </a:r>
            <a:r>
              <a:rPr lang="en-US" dirty="0"/>
              <a:t> and </a:t>
            </a:r>
            <a:r>
              <a:rPr lang="en-US" i="1" dirty="0"/>
              <a:t>z</a:t>
            </a:r>
            <a:r>
              <a:rPr lang="en-US" dirty="0"/>
              <a:t> </a:t>
            </a:r>
            <a:r>
              <a:rPr lang="en-US" dirty="0">
                <a:latin typeface="Cambria Math" panose="02040503050406030204"/>
                <a:ea typeface="Cambria Math" panose="02040503050406030204"/>
              </a:rPr>
              <a:t>≺</a:t>
            </a:r>
            <a:r>
              <a:rPr lang="en-US" dirty="0"/>
              <a:t> </a:t>
            </a:r>
            <a:r>
              <a:rPr lang="en-US" i="1" dirty="0"/>
              <a:t>y</a:t>
            </a:r>
            <a:r>
              <a:rPr lang="en-US" dirty="0"/>
              <a:t>. These are the edges that must be present due to the transitive property.</a:t>
            </a:r>
            <a:endParaRPr lang="en-US" dirty="0"/>
          </a:p>
          <a:p>
            <a:pPr lvl="1"/>
            <a:r>
              <a:rPr lang="en-US" dirty="0"/>
              <a:t>Arrange each edge so that its initial vertex is below the terminal vertex. Remove all the arrows, because all edges point upwards toward their terminal vertex.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Equivalence Relations</a:t>
            </a:r>
            <a:endParaRPr lang="en-US" dirty="0"/>
          </a:p>
        </p:txBody>
      </p:sp>
      <p:sp>
        <p:nvSpPr>
          <p:cNvPr id="3" name="Content Placeholder 2"/>
          <p:cNvSpPr>
            <a:spLocks noGrp="1"/>
          </p:cNvSpPr>
          <p:nvPr>
            <p:ph idx="1"/>
          </p:nvPr>
        </p:nvSpPr>
        <p:spPr/>
        <p:txBody>
          <a:bodyPr/>
          <a:lstStyle/>
          <a:p>
            <a:pPr>
              <a:buNone/>
            </a:pPr>
            <a:r>
              <a:rPr lang="en-US" b="1" dirty="0"/>
              <a:t>   Definition </a:t>
            </a:r>
            <a:r>
              <a:rPr lang="en-US" b="1" dirty="0">
                <a:latin typeface="Cambria Math" panose="02040503050406030204" pitchFamily="18" charset="0"/>
                <a:ea typeface="Cambria Math" panose="02040503050406030204" pitchFamily="18" charset="0"/>
              </a:rPr>
              <a:t>1</a:t>
            </a:r>
            <a:r>
              <a:rPr lang="en-US" dirty="0"/>
              <a:t>:  A relation on a set </a:t>
            </a:r>
            <a:r>
              <a:rPr lang="en-US" i="1" dirty="0"/>
              <a:t>A</a:t>
            </a:r>
            <a:r>
              <a:rPr lang="en-US" dirty="0"/>
              <a:t> is called an </a:t>
            </a:r>
            <a:r>
              <a:rPr lang="en-US" i="1" dirty="0"/>
              <a:t>equivalence relation </a:t>
            </a:r>
            <a:r>
              <a:rPr lang="en-US" dirty="0"/>
              <a:t>if it is reflexive, symmetric, and transitive. </a:t>
            </a:r>
            <a:endParaRPr lang="en-US" dirty="0"/>
          </a:p>
          <a:p>
            <a:pPr>
              <a:buNone/>
            </a:pPr>
            <a:endParaRPr lang="en-US" dirty="0"/>
          </a:p>
          <a:p>
            <a:pPr>
              <a:buNone/>
            </a:pPr>
            <a:r>
              <a:rPr lang="en-US" b="1" dirty="0"/>
              <a:t>   Definition </a:t>
            </a:r>
            <a:r>
              <a:rPr lang="en-US" b="1" dirty="0">
                <a:latin typeface="Cambria Math" panose="02040503050406030204" pitchFamily="18" charset="0"/>
                <a:ea typeface="Cambria Math" panose="02040503050406030204" pitchFamily="18" charset="0"/>
              </a:rPr>
              <a:t>2</a:t>
            </a:r>
            <a:r>
              <a:rPr lang="en-US" dirty="0"/>
              <a:t>:  Two elements </a:t>
            </a:r>
            <a:r>
              <a:rPr lang="en-US" i="1" dirty="0"/>
              <a:t>a</a:t>
            </a:r>
            <a:r>
              <a:rPr lang="en-US" dirty="0"/>
              <a:t>, and </a:t>
            </a:r>
            <a:r>
              <a:rPr lang="en-US" i="1" dirty="0"/>
              <a:t>b</a:t>
            </a:r>
            <a:r>
              <a:rPr lang="en-US" dirty="0"/>
              <a:t> that are related by an </a:t>
            </a:r>
            <a:r>
              <a:rPr lang="en-US" dirty="0">
                <a:solidFill>
                  <a:srgbClr val="FF0000"/>
                </a:solidFill>
              </a:rPr>
              <a:t>equivalence relation</a:t>
            </a:r>
            <a:r>
              <a:rPr lang="zh-CN" altLang="en-US" dirty="0">
                <a:solidFill>
                  <a:srgbClr val="FF0000"/>
                </a:solidFill>
              </a:rPr>
              <a:t>（等价关系）</a:t>
            </a:r>
            <a:r>
              <a:rPr lang="en-US" dirty="0">
                <a:solidFill>
                  <a:srgbClr val="FF0000"/>
                </a:solidFill>
              </a:rPr>
              <a:t> </a:t>
            </a:r>
            <a:r>
              <a:rPr lang="en-US" dirty="0"/>
              <a:t>are called  </a:t>
            </a:r>
            <a:r>
              <a:rPr lang="en-US" i="1" dirty="0"/>
              <a:t>equivalent.  </a:t>
            </a:r>
            <a:r>
              <a:rPr lang="en-US" dirty="0"/>
              <a:t>The notation </a:t>
            </a:r>
            <a:r>
              <a:rPr lang="en-US" i="1" dirty="0"/>
              <a:t>a</a:t>
            </a:r>
            <a:r>
              <a:rPr lang="en-US" dirty="0"/>
              <a:t> </a:t>
            </a:r>
            <a:r>
              <a:rPr lang="en-US" dirty="0">
                <a:latin typeface="Cambria Math" panose="02040503050406030204"/>
                <a:ea typeface="Cambria Math" panose="02040503050406030204"/>
              </a:rPr>
              <a:t>∼ </a:t>
            </a:r>
            <a:r>
              <a:rPr lang="en-US" i="1" dirty="0"/>
              <a:t>b</a:t>
            </a:r>
            <a:r>
              <a:rPr lang="en-US" dirty="0"/>
              <a:t> is often used to denote that </a:t>
            </a:r>
            <a:r>
              <a:rPr lang="en-US" i="1" dirty="0"/>
              <a:t>a</a:t>
            </a:r>
            <a:r>
              <a:rPr lang="en-US" dirty="0"/>
              <a:t> and </a:t>
            </a:r>
            <a:r>
              <a:rPr lang="en-US" i="1" dirty="0"/>
              <a:t>b</a:t>
            </a:r>
            <a:r>
              <a:rPr lang="en-US" dirty="0"/>
              <a:t> are equivalent elements with respect to a particular equivalence relation.</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1143000"/>
          </a:xfrm>
        </p:spPr>
        <p:txBody>
          <a:bodyPr/>
          <a:lstStyle/>
          <a:p>
            <a:r>
              <a:rPr lang="en-US" dirty="0"/>
              <a:t>Strings</a:t>
            </a:r>
            <a:endParaRPr lang="en-US" dirty="0"/>
          </a:p>
        </p:txBody>
      </p:sp>
      <p:sp>
        <p:nvSpPr>
          <p:cNvPr id="3" name="Content Placeholder 2"/>
          <p:cNvSpPr>
            <a:spLocks noGrp="1"/>
          </p:cNvSpPr>
          <p:nvPr>
            <p:ph idx="1"/>
          </p:nvPr>
        </p:nvSpPr>
        <p:spPr>
          <a:xfrm>
            <a:off x="1981200" y="1828800"/>
            <a:ext cx="8229600" cy="4389120"/>
          </a:xfrm>
        </p:spPr>
        <p:txBody>
          <a:bodyPr>
            <a:normAutofit fontScale="55000" lnSpcReduction="20000"/>
          </a:bodyPr>
          <a:lstStyle/>
          <a:p>
            <a:pPr>
              <a:buNone/>
            </a:pPr>
            <a:r>
              <a:rPr lang="en-US" b="1" dirty="0"/>
              <a:t>   </a:t>
            </a:r>
            <a:endParaRPr lang="en-US" b="1" dirty="0"/>
          </a:p>
          <a:p>
            <a:pPr>
              <a:buNone/>
            </a:pPr>
            <a:r>
              <a:rPr lang="en-US" b="1" dirty="0"/>
              <a:t>     </a:t>
            </a:r>
            <a:r>
              <a:rPr lang="en-US" sz="3400" b="1" dirty="0"/>
              <a:t>Example</a:t>
            </a:r>
            <a:r>
              <a:rPr lang="en-US" sz="3400" dirty="0"/>
              <a:t>: Suppose that </a:t>
            </a:r>
            <a:r>
              <a:rPr lang="en-US" sz="3400" i="1" dirty="0"/>
              <a:t>R</a:t>
            </a:r>
            <a:r>
              <a:rPr lang="en-US" sz="3400" dirty="0"/>
              <a:t> is the relation on the set of strings of English letters such that </a:t>
            </a:r>
            <a:r>
              <a:rPr lang="en-US" sz="3400" i="1" dirty="0" err="1"/>
              <a:t>aRb</a:t>
            </a:r>
            <a:r>
              <a:rPr lang="en-US" sz="3400" dirty="0"/>
              <a:t> if and only if </a:t>
            </a:r>
            <a:r>
              <a:rPr lang="en-US" sz="3400" i="1" dirty="0"/>
              <a:t>l</a:t>
            </a:r>
            <a:r>
              <a:rPr lang="en-US" sz="3400" dirty="0"/>
              <a:t>(</a:t>
            </a:r>
            <a:r>
              <a:rPr lang="en-US" sz="3400" i="1" dirty="0"/>
              <a:t>a</a:t>
            </a:r>
            <a:r>
              <a:rPr lang="en-US" sz="3400" dirty="0"/>
              <a:t>) = </a:t>
            </a:r>
            <a:r>
              <a:rPr lang="en-US" sz="3400" i="1" dirty="0"/>
              <a:t>l</a:t>
            </a:r>
            <a:r>
              <a:rPr lang="en-US" sz="3400" dirty="0"/>
              <a:t>(</a:t>
            </a:r>
            <a:r>
              <a:rPr lang="en-US" sz="3400" i="1" dirty="0"/>
              <a:t>b</a:t>
            </a:r>
            <a:r>
              <a:rPr lang="en-US" sz="3400" dirty="0"/>
              <a:t>), where </a:t>
            </a:r>
            <a:r>
              <a:rPr lang="en-US" sz="3400" i="1" dirty="0"/>
              <a:t>l</a:t>
            </a:r>
            <a:r>
              <a:rPr lang="en-US" sz="3400" dirty="0"/>
              <a:t>(</a:t>
            </a:r>
            <a:r>
              <a:rPr lang="en-US" sz="3400" i="1" dirty="0"/>
              <a:t>x</a:t>
            </a:r>
            <a:r>
              <a:rPr lang="en-US" sz="3400" dirty="0"/>
              <a:t>) is the length of the string </a:t>
            </a:r>
            <a:r>
              <a:rPr lang="en-US" sz="3400" i="1" dirty="0"/>
              <a:t>x</a:t>
            </a:r>
            <a:r>
              <a:rPr lang="en-US" sz="3400" dirty="0"/>
              <a:t>. Is </a:t>
            </a:r>
            <a:r>
              <a:rPr lang="en-US" sz="3400" i="1" dirty="0"/>
              <a:t>R</a:t>
            </a:r>
            <a:r>
              <a:rPr lang="en-US" sz="3400" dirty="0"/>
              <a:t> an equivalence relation? </a:t>
            </a:r>
            <a:endParaRPr lang="en-US" sz="3400" dirty="0"/>
          </a:p>
          <a:p>
            <a:pPr>
              <a:buNone/>
            </a:pPr>
            <a:endParaRPr lang="en-US" sz="3400" dirty="0"/>
          </a:p>
          <a:p>
            <a:pPr>
              <a:buNone/>
            </a:pPr>
            <a:r>
              <a:rPr lang="en-US" sz="3400" dirty="0"/>
              <a:t>    </a:t>
            </a:r>
            <a:r>
              <a:rPr lang="en-US" sz="3400" b="1" dirty="0"/>
              <a:t>Solution</a:t>
            </a:r>
            <a:r>
              <a:rPr lang="en-US" sz="3400" dirty="0"/>
              <a:t>: Show that all of the properties of an equivalence relation hold.</a:t>
            </a:r>
            <a:endParaRPr lang="en-US" sz="3400" dirty="0"/>
          </a:p>
          <a:p>
            <a:pPr lvl="1"/>
            <a:r>
              <a:rPr lang="en-US" sz="3400" i="1" dirty="0"/>
              <a:t>Reflexivity</a:t>
            </a:r>
            <a:r>
              <a:rPr lang="en-US" sz="3400" dirty="0"/>
              <a:t>: Because</a:t>
            </a:r>
            <a:r>
              <a:rPr lang="en-US" sz="3400" i="1" dirty="0"/>
              <a:t> l</a:t>
            </a:r>
            <a:r>
              <a:rPr lang="en-US" sz="3400" dirty="0"/>
              <a:t>(</a:t>
            </a:r>
            <a:r>
              <a:rPr lang="en-US" sz="3400" i="1" dirty="0"/>
              <a:t>a</a:t>
            </a:r>
            <a:r>
              <a:rPr lang="en-US" sz="3400" dirty="0"/>
              <a:t>) = </a:t>
            </a:r>
            <a:r>
              <a:rPr lang="en-US" sz="3400" i="1" dirty="0"/>
              <a:t>l</a:t>
            </a:r>
            <a:r>
              <a:rPr lang="en-US" sz="3400" dirty="0"/>
              <a:t>(</a:t>
            </a:r>
            <a:r>
              <a:rPr lang="en-US" sz="3400" i="1" dirty="0"/>
              <a:t>a</a:t>
            </a:r>
            <a:r>
              <a:rPr lang="en-US" sz="3400" dirty="0"/>
              <a:t>), it follows that </a:t>
            </a:r>
            <a:r>
              <a:rPr lang="en-US" sz="3400" i="1" dirty="0" err="1"/>
              <a:t>aRa</a:t>
            </a:r>
            <a:r>
              <a:rPr lang="en-US" sz="3400" dirty="0"/>
              <a:t> for all strings </a:t>
            </a:r>
            <a:r>
              <a:rPr lang="en-US" sz="3400" i="1" dirty="0"/>
              <a:t>a</a:t>
            </a:r>
            <a:r>
              <a:rPr lang="en-US" sz="3400" dirty="0"/>
              <a:t>. </a:t>
            </a:r>
            <a:endParaRPr lang="en-US" sz="3400" dirty="0"/>
          </a:p>
          <a:p>
            <a:pPr lvl="1"/>
            <a:r>
              <a:rPr lang="en-US" sz="3400" i="1" dirty="0"/>
              <a:t>Symmetry</a:t>
            </a:r>
            <a:r>
              <a:rPr lang="en-US" sz="3400" dirty="0"/>
              <a:t>: Suppose that </a:t>
            </a:r>
            <a:r>
              <a:rPr lang="en-US" sz="3400" i="1" dirty="0" err="1"/>
              <a:t>aRb</a:t>
            </a:r>
            <a:r>
              <a:rPr lang="en-US" sz="3400" i="1" dirty="0"/>
              <a:t>.</a:t>
            </a:r>
            <a:r>
              <a:rPr lang="en-US" sz="3400" dirty="0"/>
              <a:t>  Since </a:t>
            </a:r>
            <a:r>
              <a:rPr lang="en-US" sz="3400" i="1" dirty="0"/>
              <a:t>l</a:t>
            </a:r>
            <a:r>
              <a:rPr lang="en-US" sz="3400" dirty="0"/>
              <a:t>(</a:t>
            </a:r>
            <a:r>
              <a:rPr lang="en-US" sz="3400" i="1" dirty="0"/>
              <a:t>a</a:t>
            </a:r>
            <a:r>
              <a:rPr lang="en-US" sz="3400" dirty="0"/>
              <a:t>) = </a:t>
            </a:r>
            <a:r>
              <a:rPr lang="en-US" sz="3400" i="1" dirty="0"/>
              <a:t>l</a:t>
            </a:r>
            <a:r>
              <a:rPr lang="en-US" sz="3400" dirty="0"/>
              <a:t>(</a:t>
            </a:r>
            <a:r>
              <a:rPr lang="en-US" sz="3400" i="1" dirty="0"/>
              <a:t>b</a:t>
            </a:r>
            <a:r>
              <a:rPr lang="en-US" sz="3400" dirty="0"/>
              <a:t>), </a:t>
            </a:r>
            <a:r>
              <a:rPr lang="en-US" sz="3400" i="1" dirty="0"/>
              <a:t>l</a:t>
            </a:r>
            <a:r>
              <a:rPr lang="en-US" sz="3400" dirty="0"/>
              <a:t>(</a:t>
            </a:r>
            <a:r>
              <a:rPr lang="en-US" sz="3400" i="1" dirty="0"/>
              <a:t>b</a:t>
            </a:r>
            <a:r>
              <a:rPr lang="en-US" sz="3400" dirty="0"/>
              <a:t>) = </a:t>
            </a:r>
            <a:r>
              <a:rPr lang="en-US" sz="3400" i="1" dirty="0"/>
              <a:t>l</a:t>
            </a:r>
            <a:r>
              <a:rPr lang="en-US" sz="3400" dirty="0"/>
              <a:t>(</a:t>
            </a:r>
            <a:r>
              <a:rPr lang="en-US" sz="3400" i="1" dirty="0"/>
              <a:t>a</a:t>
            </a:r>
            <a:r>
              <a:rPr lang="en-US" sz="3400" dirty="0"/>
              <a:t>) also holds  and </a:t>
            </a:r>
            <a:r>
              <a:rPr lang="en-US" sz="3400" i="1" dirty="0" err="1"/>
              <a:t>bRa</a:t>
            </a:r>
            <a:r>
              <a:rPr lang="en-US" sz="3400" dirty="0"/>
              <a:t>. </a:t>
            </a:r>
            <a:endParaRPr lang="en-US" sz="3400" dirty="0"/>
          </a:p>
          <a:p>
            <a:pPr lvl="1"/>
            <a:r>
              <a:rPr lang="en-US" sz="3400" i="1" dirty="0"/>
              <a:t>Transitivity</a:t>
            </a:r>
            <a:r>
              <a:rPr lang="en-US" sz="3400" dirty="0"/>
              <a:t>: Suppose that </a:t>
            </a:r>
            <a:r>
              <a:rPr lang="en-US" sz="3400" dirty="0" err="1"/>
              <a:t>a</a:t>
            </a:r>
            <a:r>
              <a:rPr lang="en-US" sz="3400" i="1" dirty="0" err="1"/>
              <a:t>R</a:t>
            </a:r>
            <a:r>
              <a:rPr lang="en-US" sz="3400" dirty="0" err="1"/>
              <a:t>b</a:t>
            </a:r>
            <a:r>
              <a:rPr lang="en-US" sz="3400" i="1" dirty="0"/>
              <a:t> </a:t>
            </a:r>
            <a:r>
              <a:rPr lang="en-US" sz="3400" dirty="0"/>
              <a:t>and </a:t>
            </a:r>
            <a:r>
              <a:rPr lang="en-US" sz="3400" i="1" dirty="0" err="1"/>
              <a:t>bRc</a:t>
            </a:r>
            <a:r>
              <a:rPr lang="en-US" sz="3400" dirty="0"/>
              <a:t>. Since </a:t>
            </a:r>
            <a:r>
              <a:rPr lang="en-US" sz="3400" i="1" dirty="0"/>
              <a:t>l</a:t>
            </a:r>
            <a:r>
              <a:rPr lang="en-US" sz="3400" dirty="0"/>
              <a:t>(</a:t>
            </a:r>
            <a:r>
              <a:rPr lang="en-US" sz="3400" i="1" dirty="0"/>
              <a:t>a</a:t>
            </a:r>
            <a:r>
              <a:rPr lang="en-US" sz="3400" dirty="0"/>
              <a:t>) = </a:t>
            </a:r>
            <a:r>
              <a:rPr lang="en-US" sz="3400" i="1" dirty="0"/>
              <a:t>l</a:t>
            </a:r>
            <a:r>
              <a:rPr lang="en-US" sz="3400" dirty="0"/>
              <a:t>(</a:t>
            </a:r>
            <a:r>
              <a:rPr lang="en-US" sz="3400" i="1" dirty="0"/>
              <a:t>b</a:t>
            </a:r>
            <a:r>
              <a:rPr lang="en-US" sz="3400" dirty="0"/>
              <a:t>),and </a:t>
            </a:r>
            <a:r>
              <a:rPr lang="en-US" sz="3400" i="1" dirty="0"/>
              <a:t>l</a:t>
            </a:r>
            <a:r>
              <a:rPr lang="en-US" sz="3400" dirty="0"/>
              <a:t>(</a:t>
            </a:r>
            <a:r>
              <a:rPr lang="en-US" sz="3400" i="1" dirty="0"/>
              <a:t>b</a:t>
            </a:r>
            <a:r>
              <a:rPr lang="en-US" sz="3400" dirty="0"/>
              <a:t>) = </a:t>
            </a:r>
            <a:r>
              <a:rPr lang="en-US" sz="3400" i="1" dirty="0"/>
              <a:t>l</a:t>
            </a:r>
            <a:r>
              <a:rPr lang="en-US" sz="3400" dirty="0"/>
              <a:t>(</a:t>
            </a:r>
            <a:r>
              <a:rPr lang="en-US" sz="3400" i="1" dirty="0"/>
              <a:t>c</a:t>
            </a:r>
            <a:r>
              <a:rPr lang="en-US" sz="3400" dirty="0"/>
              <a:t>), </a:t>
            </a:r>
            <a:r>
              <a:rPr lang="en-US" sz="3400" i="1" dirty="0"/>
              <a:t>l</a:t>
            </a:r>
            <a:r>
              <a:rPr lang="en-US" sz="3400" dirty="0"/>
              <a:t>(</a:t>
            </a:r>
            <a:r>
              <a:rPr lang="en-US" sz="3400" i="1" dirty="0"/>
              <a:t>a</a:t>
            </a:r>
            <a:r>
              <a:rPr lang="en-US" sz="3400" dirty="0"/>
              <a:t>) = </a:t>
            </a:r>
            <a:r>
              <a:rPr lang="en-US" sz="3400" i="1" dirty="0"/>
              <a:t>l</a:t>
            </a:r>
            <a:r>
              <a:rPr lang="en-US" sz="3400" dirty="0"/>
              <a:t>(</a:t>
            </a:r>
            <a:r>
              <a:rPr lang="en-US" sz="3400" i="1" dirty="0"/>
              <a:t>a</a:t>
            </a:r>
            <a:r>
              <a:rPr lang="en-US" sz="3400" dirty="0"/>
              <a:t>) also holds and </a:t>
            </a:r>
            <a:r>
              <a:rPr lang="en-US" sz="3400" i="1" dirty="0" err="1"/>
              <a:t>aRc</a:t>
            </a:r>
            <a:r>
              <a:rPr lang="en-US" sz="3400" dirty="0"/>
              <a:t>. </a:t>
            </a:r>
            <a:endParaRPr lang="en-US" sz="3400" dirty="0"/>
          </a:p>
          <a:p>
            <a:pPr>
              <a:buNone/>
            </a:pPr>
            <a:endParaRPr lang="en-US" dirty="0"/>
          </a:p>
          <a:p>
            <a:pPr>
              <a:buNone/>
            </a:pPr>
            <a:endParaRPr lang="en-US" dirty="0"/>
          </a:p>
          <a:p>
            <a:pPr>
              <a:buNone/>
            </a:pPr>
            <a:r>
              <a:rPr lang="en-US" dirty="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Congruence Modulo </a:t>
            </a:r>
            <a:r>
              <a:rPr lang="en-US" i="1" dirty="0"/>
              <a:t>m</a:t>
            </a:r>
            <a:endParaRPr lang="en-US" i="1" dirty="0"/>
          </a:p>
        </p:txBody>
      </p:sp>
      <p:sp>
        <p:nvSpPr>
          <p:cNvPr id="3" name="Content Placeholder 2"/>
          <p:cNvSpPr>
            <a:spLocks noGrp="1"/>
          </p:cNvSpPr>
          <p:nvPr>
            <p:ph idx="1"/>
          </p:nvPr>
        </p:nvSpPr>
        <p:spPr/>
        <p:txBody>
          <a:bodyPr>
            <a:normAutofit fontScale="87500" lnSpcReduction="20000"/>
          </a:bodyPr>
          <a:lstStyle/>
          <a:p>
            <a:pPr>
              <a:buNone/>
            </a:pPr>
            <a:r>
              <a:rPr lang="en-US" dirty="0"/>
              <a:t>   </a:t>
            </a:r>
            <a:r>
              <a:rPr lang="en-US" b="1" dirty="0"/>
              <a:t>Example</a:t>
            </a:r>
            <a:r>
              <a:rPr lang="en-US" dirty="0"/>
              <a:t>:  Let </a:t>
            </a:r>
            <a:r>
              <a:rPr lang="en-US" i="1" dirty="0"/>
              <a:t>m</a:t>
            </a:r>
            <a:r>
              <a:rPr lang="en-US" dirty="0"/>
              <a:t> be an integer with </a:t>
            </a:r>
            <a:r>
              <a:rPr lang="en-US" i="1" dirty="0"/>
              <a:t>m</a:t>
            </a:r>
            <a:r>
              <a:rPr lang="en-US" dirty="0"/>
              <a:t> &gt; </a:t>
            </a:r>
            <a:r>
              <a:rPr lang="en-US" dirty="0">
                <a:latin typeface="Cambria Math" panose="02040503050406030204" pitchFamily="18" charset="0"/>
                <a:ea typeface="Cambria Math" panose="02040503050406030204" pitchFamily="18" charset="0"/>
              </a:rPr>
              <a:t>1</a:t>
            </a:r>
            <a:r>
              <a:rPr lang="en-US" dirty="0"/>
              <a:t>. Show that the relation </a:t>
            </a:r>
            <a:endParaRPr lang="en-US" dirty="0"/>
          </a:p>
          <a:p>
            <a:pPr>
              <a:buNone/>
            </a:pPr>
            <a:r>
              <a:rPr lang="en-US" dirty="0"/>
              <a:t>         </a:t>
            </a:r>
            <a:r>
              <a:rPr lang="en-US" i="1" dirty="0"/>
              <a:t>R</a:t>
            </a:r>
            <a:r>
              <a:rPr lang="en-US" dirty="0"/>
              <a:t> = {(</a:t>
            </a:r>
            <a:r>
              <a:rPr lang="en-US" i="1" dirty="0" err="1"/>
              <a:t>a</a:t>
            </a:r>
            <a:r>
              <a:rPr lang="en-US" dirty="0" err="1"/>
              <a:t>,</a:t>
            </a:r>
            <a:r>
              <a:rPr lang="en-US" i="1" dirty="0" err="1"/>
              <a:t>b</a:t>
            </a:r>
            <a:r>
              <a:rPr lang="en-US" dirty="0"/>
              <a:t>) |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(mod </a:t>
            </a:r>
            <a:r>
              <a:rPr lang="en-US" i="1" dirty="0"/>
              <a:t>m</a:t>
            </a:r>
            <a:r>
              <a:rPr lang="en-US" dirty="0"/>
              <a:t>)} </a:t>
            </a:r>
            <a:endParaRPr lang="en-US" dirty="0"/>
          </a:p>
          <a:p>
            <a:pPr>
              <a:buNone/>
            </a:pPr>
            <a:r>
              <a:rPr lang="en-US" dirty="0"/>
              <a:t>    is an equivalence relation on the set of integers.</a:t>
            </a:r>
            <a:endParaRPr lang="en-US" dirty="0"/>
          </a:p>
          <a:p>
            <a:pPr>
              <a:buNone/>
            </a:pPr>
            <a:endParaRPr lang="en-US" dirty="0"/>
          </a:p>
          <a:p>
            <a:pPr>
              <a:buNone/>
            </a:pPr>
            <a:r>
              <a:rPr lang="en-US" b="1" dirty="0"/>
              <a:t>   Solution</a:t>
            </a:r>
            <a:r>
              <a:rPr lang="en-US" dirty="0"/>
              <a:t>:  Recall that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(mod </a:t>
            </a:r>
            <a:r>
              <a:rPr lang="en-US" i="1" dirty="0"/>
              <a:t>m</a:t>
            </a:r>
            <a:r>
              <a:rPr lang="en-US" dirty="0"/>
              <a:t>) if and only if </a:t>
            </a:r>
            <a:r>
              <a:rPr lang="en-US" i="1" dirty="0">
                <a:solidFill>
                  <a:srgbClr val="FF0000"/>
                </a:solidFill>
              </a:rPr>
              <a:t>m</a:t>
            </a:r>
            <a:r>
              <a:rPr lang="en-US" dirty="0">
                <a:solidFill>
                  <a:srgbClr val="FF0000"/>
                </a:solidFill>
              </a:rPr>
              <a:t>  divides </a:t>
            </a:r>
            <a:r>
              <a:rPr lang="en-US" i="1" dirty="0">
                <a:solidFill>
                  <a:srgbClr val="FF0000"/>
                </a:solidFill>
              </a:rPr>
              <a:t>a</a:t>
            </a:r>
            <a:r>
              <a:rPr lang="en-US" dirty="0">
                <a:solidFill>
                  <a:srgbClr val="FF0000"/>
                </a:solidFill>
              </a:rPr>
              <a:t> </a:t>
            </a:r>
            <a:r>
              <a:rPr lang="en-US" dirty="0">
                <a:solidFill>
                  <a:srgbClr val="FF0000"/>
                </a:solidFill>
                <a:latin typeface="Cambria Math" panose="02040503050406030204"/>
                <a:ea typeface="Cambria Math" panose="02040503050406030204"/>
              </a:rPr>
              <a:t>−</a:t>
            </a:r>
            <a:r>
              <a:rPr lang="en-US" dirty="0">
                <a:solidFill>
                  <a:srgbClr val="FF0000"/>
                </a:solidFill>
              </a:rPr>
              <a:t> </a:t>
            </a:r>
            <a:r>
              <a:rPr lang="en-US" i="1" dirty="0">
                <a:solidFill>
                  <a:srgbClr val="FF0000"/>
                </a:solidFill>
              </a:rPr>
              <a:t>b</a:t>
            </a:r>
            <a:r>
              <a:rPr lang="en-US" dirty="0"/>
              <a:t>.</a:t>
            </a:r>
            <a:endParaRPr lang="en-US" dirty="0"/>
          </a:p>
          <a:p>
            <a:pPr lvl="1"/>
            <a:r>
              <a:rPr lang="en-US" i="1" dirty="0"/>
              <a:t>Reflexivity</a:t>
            </a:r>
            <a:r>
              <a:rPr lang="en-US" dirty="0"/>
              <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a</a:t>
            </a:r>
            <a:r>
              <a:rPr lang="en-US" dirty="0"/>
              <a:t> (mod </a:t>
            </a:r>
            <a:r>
              <a:rPr lang="en-US" i="1" dirty="0"/>
              <a:t>m</a:t>
            </a:r>
            <a:r>
              <a:rPr lang="en-US" dirty="0"/>
              <a:t>) since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a </a:t>
            </a:r>
            <a:r>
              <a:rPr lang="en-US" dirty="0"/>
              <a:t>= </a:t>
            </a:r>
            <a:r>
              <a:rPr lang="en-US" dirty="0">
                <a:latin typeface="Cambria Math" panose="02040503050406030204" pitchFamily="18" charset="0"/>
                <a:ea typeface="Cambria Math" panose="02040503050406030204" pitchFamily="18" charset="0"/>
              </a:rPr>
              <a:t>0</a:t>
            </a:r>
            <a:r>
              <a:rPr lang="en-US" dirty="0"/>
              <a:t> is divisible by </a:t>
            </a:r>
            <a:r>
              <a:rPr lang="en-US" i="1" dirty="0"/>
              <a:t>m</a:t>
            </a:r>
            <a:r>
              <a:rPr lang="en-US" dirty="0"/>
              <a:t> since              </a:t>
            </a:r>
            <a:r>
              <a:rPr lang="en-US" dirty="0">
                <a:latin typeface="Cambria Math" panose="02040503050406030204" pitchFamily="18" charset="0"/>
                <a:ea typeface="Cambria Math" panose="02040503050406030204" pitchFamily="18" charset="0"/>
              </a:rPr>
              <a:t>0</a:t>
            </a:r>
            <a:r>
              <a:rPr lang="en-US" dirty="0"/>
              <a:t> = </a:t>
            </a:r>
            <a:r>
              <a:rPr lang="en-US" dirty="0">
                <a:latin typeface="Cambria Math" panose="02040503050406030204" pitchFamily="18" charset="0"/>
                <a:ea typeface="Cambria Math" panose="02040503050406030204" pitchFamily="18" charset="0"/>
              </a:rPr>
              <a:t>0</a:t>
            </a:r>
            <a:r>
              <a:rPr lang="en-US" dirty="0"/>
              <a:t> </a:t>
            </a:r>
            <a:r>
              <a:rPr lang="en-US" dirty="0">
                <a:latin typeface="Cambria Math" panose="02040503050406030204"/>
                <a:ea typeface="Cambria Math" panose="02040503050406030204"/>
              </a:rPr>
              <a:t>∙ </a:t>
            </a:r>
            <a:r>
              <a:rPr lang="en-US" i="1" dirty="0"/>
              <a:t>m</a:t>
            </a:r>
            <a:r>
              <a:rPr lang="en-US" dirty="0"/>
              <a:t>.</a:t>
            </a:r>
            <a:endParaRPr lang="en-US" dirty="0"/>
          </a:p>
          <a:p>
            <a:pPr lvl="1"/>
            <a:r>
              <a:rPr lang="en-US" i="1" dirty="0"/>
              <a:t>Symmetry</a:t>
            </a:r>
            <a:r>
              <a:rPr lang="en-US" dirty="0"/>
              <a:t>:  Suppose that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(mod </a:t>
            </a:r>
            <a:r>
              <a:rPr lang="en-US" i="1" dirty="0"/>
              <a:t>m</a:t>
            </a:r>
            <a:r>
              <a:rPr lang="en-US" dirty="0"/>
              <a:t>). Then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is divisible by </a:t>
            </a:r>
            <a:r>
              <a:rPr lang="en-US" i="1" dirty="0"/>
              <a:t>m</a:t>
            </a:r>
            <a:r>
              <a:rPr lang="en-US" dirty="0"/>
              <a:t>, and so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 </a:t>
            </a:r>
            <a:r>
              <a:rPr lang="en-US" i="1" dirty="0">
                <a:ea typeface="Cambria Math" panose="02040503050406030204" pitchFamily="18" charset="0"/>
              </a:rPr>
              <a:t>k</a:t>
            </a:r>
            <a:r>
              <a:rPr lang="en-US" i="1" dirty="0"/>
              <a:t>m</a:t>
            </a:r>
            <a:r>
              <a:rPr lang="en-US" dirty="0"/>
              <a:t>, where </a:t>
            </a:r>
            <a:r>
              <a:rPr lang="en-US" i="1" dirty="0"/>
              <a:t>k</a:t>
            </a:r>
            <a:r>
              <a:rPr lang="en-US" dirty="0"/>
              <a:t> is an integer. It follows that</a:t>
            </a:r>
            <a:r>
              <a:rPr lang="en-US" i="1" dirty="0"/>
              <a:t> 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 (</a:t>
            </a:r>
            <a:r>
              <a:rPr lang="en-US" dirty="0">
                <a:latin typeface="Cambria Math" panose="02040503050406030204"/>
                <a:ea typeface="Cambria Math" panose="02040503050406030204"/>
              </a:rPr>
              <a:t>− </a:t>
            </a:r>
            <a:r>
              <a:rPr lang="en-US" i="1" dirty="0">
                <a:ea typeface="Cambria Math" panose="02040503050406030204" pitchFamily="18" charset="0"/>
              </a:rPr>
              <a:t>k</a:t>
            </a:r>
            <a:r>
              <a:rPr lang="en-US" dirty="0">
                <a:ea typeface="Cambria Math" panose="02040503050406030204" pitchFamily="18" charset="0"/>
              </a:rPr>
              <a:t>)</a:t>
            </a:r>
            <a:r>
              <a:rPr lang="en-US" dirty="0"/>
              <a:t> </a:t>
            </a:r>
            <a:r>
              <a:rPr lang="en-US" i="1" dirty="0"/>
              <a:t>m, so b</a:t>
            </a:r>
            <a:r>
              <a:rPr lang="en-US" dirty="0"/>
              <a:t> </a:t>
            </a:r>
            <a:r>
              <a:rPr lang="en-US" dirty="0">
                <a:latin typeface="Cambria Math" panose="02040503050406030204"/>
                <a:ea typeface="Cambria Math" panose="02040503050406030204"/>
              </a:rPr>
              <a:t>≡</a:t>
            </a:r>
            <a:r>
              <a:rPr lang="en-US" dirty="0"/>
              <a:t> </a:t>
            </a:r>
            <a:r>
              <a:rPr lang="en-US" i="1" dirty="0"/>
              <a:t>a</a:t>
            </a:r>
            <a:r>
              <a:rPr lang="en-US" dirty="0"/>
              <a:t> (mod </a:t>
            </a:r>
            <a:r>
              <a:rPr lang="en-US" i="1" dirty="0"/>
              <a:t>m</a:t>
            </a:r>
            <a:r>
              <a:rPr lang="en-US" dirty="0"/>
              <a:t>). </a:t>
            </a:r>
            <a:endParaRPr lang="en-US" dirty="0"/>
          </a:p>
          <a:p>
            <a:pPr lvl="1"/>
            <a:r>
              <a:rPr lang="en-US" i="1" dirty="0"/>
              <a:t>Transitivity</a:t>
            </a:r>
            <a:r>
              <a:rPr lang="en-US" dirty="0"/>
              <a:t>: Suppose that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(mod </a:t>
            </a:r>
            <a:r>
              <a:rPr lang="en-US" i="1" dirty="0"/>
              <a:t>m</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(mod </a:t>
            </a:r>
            <a:r>
              <a:rPr lang="en-US" i="1" dirty="0"/>
              <a:t>m</a:t>
            </a:r>
            <a:r>
              <a:rPr lang="en-US" dirty="0"/>
              <a:t>). Then </a:t>
            </a:r>
            <a:r>
              <a:rPr lang="en-US" i="1" dirty="0"/>
              <a:t>m</a:t>
            </a:r>
            <a:r>
              <a:rPr lang="en-US" dirty="0"/>
              <a:t> divides both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and </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Hence, there are integers </a:t>
            </a:r>
            <a:r>
              <a:rPr lang="en-US" i="1" dirty="0"/>
              <a:t>k</a:t>
            </a:r>
            <a:r>
              <a:rPr lang="en-US" dirty="0"/>
              <a:t> and </a:t>
            </a:r>
            <a:r>
              <a:rPr lang="en-US" i="1" dirty="0"/>
              <a:t>l </a:t>
            </a:r>
            <a:r>
              <a:rPr lang="en-US" dirty="0"/>
              <a:t>with          </a:t>
            </a:r>
            <a:r>
              <a:rPr lang="en-US" i="1" dirty="0"/>
              <a:t> 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 </a:t>
            </a:r>
            <a:r>
              <a:rPr lang="en-US" i="1" dirty="0">
                <a:ea typeface="Cambria Math" panose="02040503050406030204" pitchFamily="18" charset="0"/>
              </a:rPr>
              <a:t>k</a:t>
            </a:r>
            <a:r>
              <a:rPr lang="en-US" i="1" dirty="0"/>
              <a:t>m  and 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 </a:t>
            </a:r>
            <a:r>
              <a:rPr lang="en-US" i="1" dirty="0">
                <a:ea typeface="Cambria Math" panose="02040503050406030204" pitchFamily="18" charset="0"/>
              </a:rPr>
              <a:t>l</a:t>
            </a:r>
            <a:r>
              <a:rPr lang="en-US" i="1" dirty="0"/>
              <a:t>m. </a:t>
            </a:r>
            <a:r>
              <a:rPr lang="en-US" dirty="0"/>
              <a:t>We obtain by adding the equations: </a:t>
            </a:r>
            <a:endParaRPr lang="en-US" dirty="0"/>
          </a:p>
          <a:p>
            <a:pPr lvl="1">
              <a:buNone/>
            </a:pPr>
            <a:r>
              <a:rPr lang="en-US" dirty="0"/>
              <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c</a:t>
            </a:r>
            <a:r>
              <a:rPr lang="en-US" dirty="0"/>
              <a:t> =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a:t>
            </a:r>
            <a:r>
              <a:rPr lang="en-US" i="1" dirty="0">
                <a:ea typeface="Cambria Math" panose="02040503050406030204" pitchFamily="18" charset="0"/>
              </a:rPr>
              <a:t> + </a:t>
            </a:r>
            <a:r>
              <a:rPr lang="en-US" dirty="0"/>
              <a:t>(</a:t>
            </a:r>
            <a:r>
              <a:rPr lang="en-US" i="1" dirty="0"/>
              <a:t>b</a:t>
            </a:r>
            <a:r>
              <a:rPr lang="en-US" dirty="0"/>
              <a:t> </a:t>
            </a:r>
            <a:r>
              <a:rPr lang="en-US" dirty="0">
                <a:latin typeface="Cambria Math" panose="02040503050406030204"/>
                <a:ea typeface="Cambria Math" panose="02040503050406030204"/>
              </a:rPr>
              <a:t>−</a:t>
            </a:r>
            <a:r>
              <a:rPr lang="en-US" dirty="0"/>
              <a:t> </a:t>
            </a:r>
            <a:r>
              <a:rPr lang="en-US" i="1" dirty="0"/>
              <a:t>c</a:t>
            </a:r>
            <a:r>
              <a:rPr lang="en-US" dirty="0"/>
              <a:t>)  = </a:t>
            </a:r>
            <a:r>
              <a:rPr lang="en-US" i="1" dirty="0">
                <a:ea typeface="Cambria Math" panose="02040503050406030204" pitchFamily="18" charset="0"/>
              </a:rPr>
              <a:t>k</a:t>
            </a:r>
            <a:r>
              <a:rPr lang="en-US" i="1" dirty="0"/>
              <a:t>m</a:t>
            </a:r>
            <a:r>
              <a:rPr lang="en-US" dirty="0"/>
              <a:t> +</a:t>
            </a:r>
            <a:r>
              <a:rPr lang="en-US" i="1" dirty="0">
                <a:ea typeface="Cambria Math" panose="02040503050406030204" pitchFamily="18" charset="0"/>
              </a:rPr>
              <a:t> l</a:t>
            </a:r>
            <a:r>
              <a:rPr lang="en-US" i="1" dirty="0"/>
              <a:t>m = </a:t>
            </a:r>
            <a:r>
              <a:rPr lang="en-US" dirty="0"/>
              <a:t>(</a:t>
            </a:r>
            <a:r>
              <a:rPr lang="en-US" i="1" dirty="0"/>
              <a:t>k + l</a:t>
            </a:r>
            <a:r>
              <a:rPr lang="en-US" dirty="0"/>
              <a:t>)</a:t>
            </a:r>
            <a:r>
              <a:rPr lang="en-US" i="1" dirty="0"/>
              <a:t> m.</a:t>
            </a:r>
            <a:endParaRPr lang="en-US" dirty="0"/>
          </a:p>
          <a:p>
            <a:pPr lvl="1">
              <a:buNone/>
            </a:pPr>
            <a:r>
              <a:rPr lang="en-US" dirty="0"/>
              <a:t>    Therefore,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c</a:t>
            </a:r>
            <a:r>
              <a:rPr lang="en-US" dirty="0"/>
              <a:t> (mod </a:t>
            </a:r>
            <a:r>
              <a:rPr lang="en-US" i="1" dirty="0"/>
              <a:t>m</a:t>
            </a:r>
            <a:r>
              <a:rPr lang="en-US" dirty="0"/>
              <a:t>).</a:t>
            </a:r>
            <a:endParaRPr lang="en-US" dirty="0"/>
          </a:p>
          <a:p>
            <a:pPr>
              <a:buNone/>
            </a:pPr>
            <a:endParaRPr lang="en-US" dirty="0"/>
          </a:p>
          <a:p>
            <a:pPr>
              <a:buNone/>
            </a:pP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Divides</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a:t>   Example</a:t>
            </a:r>
            <a:r>
              <a:rPr lang="en-US" dirty="0"/>
              <a:t>:  Show that the “divides” relation on the set of positive integers is not an equivalence relation.</a:t>
            </a:r>
            <a:endParaRPr lang="en-US" dirty="0"/>
          </a:p>
          <a:p>
            <a:pPr>
              <a:buNone/>
            </a:pPr>
            <a:r>
              <a:rPr lang="en-US" dirty="0"/>
              <a:t>   </a:t>
            </a:r>
            <a:r>
              <a:rPr lang="en-US" b="1" dirty="0"/>
              <a:t>Solution</a:t>
            </a:r>
            <a:r>
              <a:rPr lang="en-US" dirty="0"/>
              <a:t>: The properties of reflexivity, and transitivity do hold, but there relation is not transitive. Hence, “divides” is not an equivalence relation.</a:t>
            </a:r>
            <a:endParaRPr lang="en-US" dirty="0"/>
          </a:p>
          <a:p>
            <a:pPr lvl="1"/>
            <a:r>
              <a:rPr lang="en-US" i="1" dirty="0"/>
              <a:t>Reflexivity</a:t>
            </a:r>
            <a:r>
              <a:rPr lang="en-US" dirty="0"/>
              <a:t>:  </a:t>
            </a:r>
            <a:r>
              <a:rPr lang="en-US" i="1" dirty="0"/>
              <a:t>a</a:t>
            </a:r>
            <a:r>
              <a:rPr lang="en-US" dirty="0"/>
              <a:t> </a:t>
            </a:r>
            <a:r>
              <a:rPr lang="en-US" dirty="0">
                <a:latin typeface="Cambria Math" panose="02040503050406030204"/>
                <a:ea typeface="Cambria Math" panose="02040503050406030204"/>
              </a:rPr>
              <a:t>∣ </a:t>
            </a:r>
            <a:r>
              <a:rPr lang="en-US" i="1" dirty="0">
                <a:ea typeface="Cambria Math" panose="02040503050406030204"/>
              </a:rPr>
              <a:t>a</a:t>
            </a:r>
            <a:r>
              <a:rPr lang="en-US" dirty="0">
                <a:latin typeface="Cambria Math" panose="02040503050406030204"/>
                <a:ea typeface="Cambria Math" panose="02040503050406030204"/>
              </a:rPr>
              <a:t> for all </a:t>
            </a:r>
            <a:r>
              <a:rPr lang="en-US" i="1" dirty="0">
                <a:ea typeface="Cambria Math" panose="02040503050406030204"/>
              </a:rPr>
              <a:t>a</a:t>
            </a:r>
            <a:r>
              <a:rPr lang="en-US" dirty="0">
                <a:latin typeface="Cambria Math" panose="02040503050406030204"/>
                <a:ea typeface="Cambria Math" panose="02040503050406030204"/>
              </a:rPr>
              <a:t>. </a:t>
            </a:r>
            <a:endParaRPr lang="en-US" dirty="0"/>
          </a:p>
          <a:p>
            <a:pPr lvl="1"/>
            <a:r>
              <a:rPr lang="en-US" i="1" dirty="0"/>
              <a:t>Not Symmetric</a:t>
            </a:r>
            <a:r>
              <a:rPr lang="en-US" dirty="0"/>
              <a:t>: For example, </a:t>
            </a:r>
            <a:r>
              <a:rPr lang="en-US" dirty="0">
                <a:latin typeface="Cambria Math" panose="02040503050406030204" pitchFamily="18" charset="0"/>
                <a:ea typeface="Cambria Math" panose="02040503050406030204" pitchFamily="18" charset="0"/>
              </a:rPr>
              <a:t>2</a:t>
            </a:r>
            <a:r>
              <a:rPr lang="en-US" dirty="0"/>
              <a:t> </a:t>
            </a:r>
            <a:r>
              <a:rPr lang="en-US" dirty="0">
                <a:latin typeface="Cambria Math" panose="02040503050406030204"/>
                <a:ea typeface="Cambria Math" panose="02040503050406030204"/>
              </a:rPr>
              <a:t>∣</a:t>
            </a:r>
            <a:r>
              <a:rPr lang="en-US" dirty="0"/>
              <a:t> </a:t>
            </a:r>
            <a:r>
              <a:rPr lang="en-US" dirty="0">
                <a:latin typeface="Cambria Math" panose="02040503050406030204" pitchFamily="18" charset="0"/>
                <a:ea typeface="Cambria Math" panose="02040503050406030204" pitchFamily="18" charset="0"/>
              </a:rPr>
              <a:t>4</a:t>
            </a:r>
            <a:r>
              <a:rPr lang="en-US" dirty="0"/>
              <a:t>, but </a:t>
            </a:r>
            <a:r>
              <a:rPr lang="en-US" dirty="0">
                <a:latin typeface="Cambria Math" panose="02040503050406030204" pitchFamily="18" charset="0"/>
                <a:ea typeface="Cambria Math" panose="02040503050406030204" pitchFamily="18" charset="0"/>
              </a:rPr>
              <a:t>4</a:t>
            </a:r>
            <a:r>
              <a:rPr lang="en-US" dirty="0"/>
              <a:t> </a:t>
            </a:r>
            <a:r>
              <a:rPr lang="en-US" dirty="0">
                <a:latin typeface="Cambria Math" panose="02040503050406030204"/>
                <a:ea typeface="Cambria Math" panose="02040503050406030204"/>
              </a:rPr>
              <a:t>∤ 2. </a:t>
            </a:r>
            <a:r>
              <a:rPr lang="en-US" dirty="0">
                <a:ea typeface="Cambria Math" panose="02040503050406030204"/>
              </a:rPr>
              <a:t>Hence, the relation is not symmetric. </a:t>
            </a:r>
            <a:endParaRPr lang="en-US" dirty="0"/>
          </a:p>
          <a:p>
            <a:pPr lvl="1"/>
            <a:r>
              <a:rPr lang="en-US" i="1" dirty="0"/>
              <a:t>Transitivity</a:t>
            </a:r>
            <a:r>
              <a:rPr lang="en-US" dirty="0"/>
              <a:t>:  Suppose that </a:t>
            </a:r>
            <a:r>
              <a:rPr lang="en-US" i="1" dirty="0"/>
              <a:t>a</a:t>
            </a:r>
            <a:r>
              <a:rPr lang="en-US" dirty="0"/>
              <a:t> divides </a:t>
            </a:r>
            <a:r>
              <a:rPr lang="en-US" i="1" dirty="0"/>
              <a:t>b</a:t>
            </a:r>
            <a:r>
              <a:rPr lang="en-US" dirty="0"/>
              <a:t> and </a:t>
            </a:r>
            <a:r>
              <a:rPr lang="en-US" i="1" dirty="0"/>
              <a:t>b</a:t>
            </a:r>
            <a:r>
              <a:rPr lang="en-US" dirty="0"/>
              <a:t> divides </a:t>
            </a:r>
            <a:r>
              <a:rPr lang="en-US" i="1" dirty="0"/>
              <a:t>c</a:t>
            </a:r>
            <a:r>
              <a:rPr lang="en-US" dirty="0"/>
              <a:t>. Then there are positive integers </a:t>
            </a:r>
            <a:r>
              <a:rPr lang="en-US" i="1" dirty="0"/>
              <a:t>k</a:t>
            </a:r>
            <a:r>
              <a:rPr lang="en-US" dirty="0"/>
              <a:t> and </a:t>
            </a:r>
            <a:r>
              <a:rPr lang="en-US" i="1" dirty="0"/>
              <a:t>l </a:t>
            </a:r>
            <a:r>
              <a:rPr lang="en-US" dirty="0"/>
              <a:t>such that </a:t>
            </a:r>
            <a:r>
              <a:rPr lang="en-US" i="1" dirty="0"/>
              <a:t>b</a:t>
            </a:r>
            <a:r>
              <a:rPr lang="en-US" dirty="0"/>
              <a:t> = </a:t>
            </a:r>
            <a:r>
              <a:rPr lang="en-US" i="1" dirty="0" err="1"/>
              <a:t>ak</a:t>
            </a:r>
            <a:r>
              <a:rPr lang="en-US" dirty="0"/>
              <a:t> and </a:t>
            </a:r>
            <a:r>
              <a:rPr lang="en-US" i="1" dirty="0"/>
              <a:t>c</a:t>
            </a:r>
            <a:r>
              <a:rPr lang="en-US" dirty="0"/>
              <a:t> = </a:t>
            </a:r>
            <a:r>
              <a:rPr lang="en-US" i="1" dirty="0"/>
              <a:t>bl</a:t>
            </a:r>
            <a:r>
              <a:rPr lang="en-US" dirty="0"/>
              <a:t>. Hence, </a:t>
            </a:r>
            <a:r>
              <a:rPr lang="en-US" i="1" dirty="0"/>
              <a:t>c</a:t>
            </a:r>
            <a:r>
              <a:rPr lang="en-US" dirty="0"/>
              <a:t> = </a:t>
            </a:r>
            <a:r>
              <a:rPr lang="en-US" i="1" dirty="0"/>
              <a:t>a</a:t>
            </a:r>
            <a:r>
              <a:rPr lang="en-US" dirty="0"/>
              <a:t>(</a:t>
            </a:r>
            <a:r>
              <a:rPr lang="en-US" i="1" dirty="0" err="1"/>
              <a:t>kl</a:t>
            </a:r>
            <a:r>
              <a:rPr lang="en-US" dirty="0"/>
              <a:t>), so </a:t>
            </a:r>
            <a:r>
              <a:rPr lang="en-US" i="1" dirty="0"/>
              <a:t>a</a:t>
            </a:r>
            <a:r>
              <a:rPr lang="en-US" dirty="0"/>
              <a:t> divides </a:t>
            </a:r>
            <a:r>
              <a:rPr lang="en-US" i="1" dirty="0"/>
              <a:t>c</a:t>
            </a:r>
            <a:r>
              <a:rPr lang="en-US" dirty="0"/>
              <a:t>. Therefore, the relation is transitive. </a:t>
            </a:r>
            <a:endParaRPr lang="en-US" dirty="0"/>
          </a:p>
          <a:p>
            <a:pPr>
              <a:buNone/>
            </a:pPr>
            <a:endParaRPr lang="en-US" dirty="0"/>
          </a:p>
          <a:p>
            <a:pPr>
              <a:buNone/>
            </a:pPr>
            <a:endParaRPr lang="en-US" dirty="0"/>
          </a:p>
          <a:p>
            <a:pPr>
              <a:buNone/>
            </a:pPr>
            <a:r>
              <a:rPr lang="en-US" dirty="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Equivalence Classes</a:t>
            </a:r>
            <a:endParaRPr lang="en-US" dirty="0"/>
          </a:p>
        </p:txBody>
      </p:sp>
      <p:sp>
        <p:nvSpPr>
          <p:cNvPr id="3" name="Content Placeholder 2"/>
          <p:cNvSpPr>
            <a:spLocks noGrp="1"/>
          </p:cNvSpPr>
          <p:nvPr>
            <p:ph idx="1"/>
          </p:nvPr>
        </p:nvSpPr>
        <p:spPr>
          <a:xfrm>
            <a:off x="1981200" y="1935480"/>
            <a:ext cx="8229600" cy="4617720"/>
          </a:xfrm>
        </p:spPr>
        <p:txBody>
          <a:bodyPr>
            <a:normAutofit fontScale="70000" lnSpcReduction="20000"/>
          </a:bodyPr>
          <a:lstStyle/>
          <a:p>
            <a:pPr>
              <a:buNone/>
            </a:pPr>
            <a:r>
              <a:rPr lang="en-US" b="1" dirty="0"/>
              <a:t>     Definition </a:t>
            </a:r>
            <a:r>
              <a:rPr lang="en-US" b="1" dirty="0">
                <a:latin typeface="Cambria Math" panose="02040503050406030204" pitchFamily="18" charset="0"/>
                <a:ea typeface="Cambria Math" panose="02040503050406030204" pitchFamily="18" charset="0"/>
              </a:rPr>
              <a:t>3</a:t>
            </a:r>
            <a:r>
              <a:rPr lang="en-US" dirty="0"/>
              <a:t>:  Let </a:t>
            </a:r>
            <a:r>
              <a:rPr lang="en-US" i="1" dirty="0"/>
              <a:t>R</a:t>
            </a:r>
            <a:r>
              <a:rPr lang="en-US" dirty="0"/>
              <a:t> be an equivalence relation on a set </a:t>
            </a:r>
            <a:r>
              <a:rPr lang="en-US" i="1" dirty="0"/>
              <a:t>A. </a:t>
            </a:r>
            <a:r>
              <a:rPr lang="en-US" dirty="0"/>
              <a:t> The set of all elements that are related to an element </a:t>
            </a:r>
            <a:r>
              <a:rPr lang="en-US" i="1" dirty="0"/>
              <a:t>a</a:t>
            </a:r>
            <a:r>
              <a:rPr lang="en-US" dirty="0"/>
              <a:t> of </a:t>
            </a:r>
            <a:r>
              <a:rPr lang="en-US" i="1" dirty="0"/>
              <a:t>A</a:t>
            </a:r>
            <a:r>
              <a:rPr lang="en-US" dirty="0"/>
              <a:t> is called the  </a:t>
            </a:r>
            <a:r>
              <a:rPr lang="en-US" i="1" dirty="0">
                <a:solidFill>
                  <a:srgbClr val="FF0000"/>
                </a:solidFill>
              </a:rPr>
              <a:t>equivalence class </a:t>
            </a:r>
            <a:r>
              <a:rPr lang="zh-CN" altLang="en-US" i="1" dirty="0">
                <a:solidFill>
                  <a:srgbClr val="FF0000"/>
                </a:solidFill>
              </a:rPr>
              <a:t>（等价类）</a:t>
            </a:r>
            <a:r>
              <a:rPr lang="en-US" i="1" dirty="0"/>
              <a:t> </a:t>
            </a:r>
            <a:r>
              <a:rPr lang="en-US" dirty="0"/>
              <a:t>of </a:t>
            </a:r>
            <a:r>
              <a:rPr lang="en-US" i="1" dirty="0"/>
              <a:t>a</a:t>
            </a:r>
            <a:r>
              <a:rPr lang="en-US" dirty="0"/>
              <a:t>. The equivalence class of </a:t>
            </a:r>
            <a:r>
              <a:rPr lang="en-US" i="1" dirty="0"/>
              <a:t>a</a:t>
            </a:r>
            <a:r>
              <a:rPr lang="en-US" dirty="0"/>
              <a:t> with respect to </a:t>
            </a:r>
            <a:r>
              <a:rPr lang="en-US" i="1" dirty="0"/>
              <a:t>R</a:t>
            </a:r>
            <a:r>
              <a:rPr lang="en-US" dirty="0"/>
              <a:t> is denoted by [</a:t>
            </a:r>
            <a:r>
              <a:rPr lang="en-US" i="1" dirty="0"/>
              <a:t>a</a:t>
            </a:r>
            <a:r>
              <a:rPr lang="en-US" dirty="0"/>
              <a:t>]</a:t>
            </a:r>
            <a:r>
              <a:rPr lang="en-US" i="1" baseline="-25000" dirty="0"/>
              <a:t>R</a:t>
            </a:r>
            <a:r>
              <a:rPr lang="en-US" dirty="0"/>
              <a:t>.  </a:t>
            </a:r>
            <a:endParaRPr lang="en-US" dirty="0"/>
          </a:p>
          <a:p>
            <a:pPr>
              <a:buNone/>
            </a:pPr>
            <a:r>
              <a:rPr lang="en-US" dirty="0"/>
              <a:t>     When only one relation is under consideration, we can write [</a:t>
            </a:r>
            <a:r>
              <a:rPr lang="en-US" i="1" dirty="0"/>
              <a:t>a</a:t>
            </a:r>
            <a:r>
              <a:rPr lang="en-US" dirty="0"/>
              <a:t>], without the subscript </a:t>
            </a:r>
            <a:r>
              <a:rPr lang="en-US" i="1" dirty="0"/>
              <a:t>R</a:t>
            </a:r>
            <a:r>
              <a:rPr lang="en-US" dirty="0"/>
              <a:t>,  for this equivalence class. </a:t>
            </a:r>
            <a:endParaRPr lang="en-US" dirty="0"/>
          </a:p>
          <a:p>
            <a:pPr>
              <a:buNone/>
            </a:pPr>
            <a:r>
              <a:rPr lang="en-US" dirty="0"/>
              <a:t> </a:t>
            </a:r>
            <a:endParaRPr lang="en-US" dirty="0"/>
          </a:p>
          <a:p>
            <a:pPr>
              <a:buNone/>
            </a:pPr>
            <a:r>
              <a:rPr lang="en-US" dirty="0"/>
              <a:t>      Note that  [</a:t>
            </a:r>
            <a:r>
              <a:rPr lang="en-US" i="1" dirty="0"/>
              <a:t>a</a:t>
            </a:r>
            <a:r>
              <a:rPr lang="en-US" dirty="0"/>
              <a:t>]</a:t>
            </a:r>
            <a:r>
              <a:rPr lang="en-US" i="1" baseline="-25000" dirty="0"/>
              <a:t>R </a:t>
            </a:r>
            <a:r>
              <a:rPr lang="en-US" i="1" dirty="0"/>
              <a:t>= </a:t>
            </a:r>
            <a:r>
              <a:rPr lang="en-US" dirty="0"/>
              <a:t>{</a:t>
            </a:r>
            <a:r>
              <a:rPr lang="en-US" i="1" dirty="0"/>
              <a:t>s|</a:t>
            </a:r>
            <a:r>
              <a:rPr lang="en-US" dirty="0"/>
              <a:t>(</a:t>
            </a:r>
            <a:r>
              <a:rPr lang="en-US" i="1" dirty="0" err="1"/>
              <a:t>a</a:t>
            </a:r>
            <a:r>
              <a:rPr lang="en-US" dirty="0" err="1"/>
              <a:t>,</a:t>
            </a:r>
            <a:r>
              <a:rPr lang="en-US" i="1" dirty="0" err="1"/>
              <a:t>s</a:t>
            </a:r>
            <a:r>
              <a:rPr lang="en-US" dirty="0"/>
              <a:t>)</a:t>
            </a:r>
            <a:r>
              <a:rPr lang="en-US" i="1" dirty="0"/>
              <a:t> </a:t>
            </a:r>
            <a:r>
              <a:rPr lang="en-US" dirty="0">
                <a:latin typeface="Cambria Math" panose="02040503050406030204"/>
                <a:ea typeface="Cambria Math" panose="02040503050406030204"/>
              </a:rPr>
              <a:t>∈</a:t>
            </a:r>
            <a:r>
              <a:rPr lang="en-US" i="1" dirty="0"/>
              <a:t> R</a:t>
            </a:r>
            <a:r>
              <a:rPr lang="en-US" dirty="0"/>
              <a:t>}</a:t>
            </a:r>
            <a:r>
              <a:rPr lang="en-US" i="1" dirty="0"/>
              <a:t>.</a:t>
            </a:r>
            <a:endParaRPr lang="en-US" i="1" dirty="0"/>
          </a:p>
          <a:p>
            <a:pPr>
              <a:buNone/>
            </a:pPr>
            <a:endParaRPr lang="en-US" dirty="0"/>
          </a:p>
          <a:p>
            <a:r>
              <a:rPr lang="en-US" dirty="0"/>
              <a:t>If</a:t>
            </a:r>
            <a:r>
              <a:rPr lang="en-US" i="1" dirty="0"/>
              <a:t>  b </a:t>
            </a:r>
            <a:r>
              <a:rPr lang="en-US" dirty="0">
                <a:latin typeface="Cambria Math" panose="02040503050406030204"/>
                <a:ea typeface="Cambria Math" panose="02040503050406030204"/>
              </a:rPr>
              <a:t>∈ </a:t>
            </a:r>
            <a:r>
              <a:rPr lang="en-US" dirty="0"/>
              <a:t>[</a:t>
            </a:r>
            <a:r>
              <a:rPr lang="en-US" i="1" dirty="0"/>
              <a:t>a</a:t>
            </a:r>
            <a:r>
              <a:rPr lang="en-US" dirty="0"/>
              <a:t>]</a:t>
            </a:r>
            <a:r>
              <a:rPr lang="en-US" i="1" baseline="-25000" dirty="0"/>
              <a:t>R</a:t>
            </a:r>
            <a:r>
              <a:rPr lang="en-US" dirty="0"/>
              <a:t>, then </a:t>
            </a:r>
            <a:r>
              <a:rPr lang="en-US" i="1" dirty="0"/>
              <a:t>b</a:t>
            </a:r>
            <a:r>
              <a:rPr lang="en-US" dirty="0"/>
              <a:t> is called a representative of this equivalence class. Any element of a class can be used as a representative of the class. </a:t>
            </a:r>
            <a:endParaRPr lang="en-US" dirty="0"/>
          </a:p>
          <a:p>
            <a:r>
              <a:rPr lang="en-US" dirty="0"/>
              <a:t>The equivalence classes of the relation congruence modulo </a:t>
            </a:r>
            <a:r>
              <a:rPr lang="en-US" i="1" dirty="0"/>
              <a:t>m</a:t>
            </a:r>
            <a:r>
              <a:rPr lang="en-US" dirty="0"/>
              <a:t> are called the </a:t>
            </a:r>
            <a:r>
              <a:rPr lang="en-US" i="1" dirty="0">
                <a:solidFill>
                  <a:srgbClr val="FF0000"/>
                </a:solidFill>
              </a:rPr>
              <a:t>congruence classes modulo m</a:t>
            </a:r>
            <a:r>
              <a:rPr lang="zh-CN" altLang="en-US" i="1" dirty="0">
                <a:solidFill>
                  <a:srgbClr val="FF0000"/>
                </a:solidFill>
              </a:rPr>
              <a:t>（以</a:t>
            </a:r>
            <a:r>
              <a:rPr lang="en-US" altLang="zh-CN" i="1" dirty="0">
                <a:solidFill>
                  <a:srgbClr val="FF0000"/>
                </a:solidFill>
              </a:rPr>
              <a:t>m</a:t>
            </a:r>
            <a:r>
              <a:rPr lang="zh-CN" altLang="en-US" i="1" dirty="0">
                <a:solidFill>
                  <a:srgbClr val="FF0000"/>
                </a:solidFill>
              </a:rPr>
              <a:t>为模的同余类）</a:t>
            </a:r>
            <a:r>
              <a:rPr lang="en-US" dirty="0"/>
              <a:t>. The congruence class of an integer a modulo m is denoted by [</a:t>
            </a:r>
            <a:r>
              <a:rPr lang="en-US" i="1" dirty="0"/>
              <a:t>a</a:t>
            </a:r>
            <a:r>
              <a:rPr lang="en-US" dirty="0"/>
              <a:t>]</a:t>
            </a:r>
            <a:r>
              <a:rPr lang="en-US" i="1" baseline="-25000" dirty="0"/>
              <a:t>m</a:t>
            </a:r>
            <a:r>
              <a:rPr lang="en-US" dirty="0"/>
              <a:t>, so [</a:t>
            </a:r>
            <a:r>
              <a:rPr lang="en-US" i="1" dirty="0"/>
              <a:t>a</a:t>
            </a:r>
            <a:r>
              <a:rPr lang="en-US" dirty="0"/>
              <a:t>]</a:t>
            </a:r>
            <a:r>
              <a:rPr lang="en-US" i="1" baseline="-25000" dirty="0"/>
              <a:t>m</a:t>
            </a:r>
            <a:r>
              <a:rPr lang="en-US" i="1" dirty="0"/>
              <a:t> = </a:t>
            </a:r>
            <a:r>
              <a:rPr lang="en-US" dirty="0"/>
              <a:t>{…, </a:t>
            </a:r>
            <a:r>
              <a:rPr lang="en-US" i="1" dirty="0"/>
              <a:t>a</a:t>
            </a:r>
            <a:r>
              <a:rPr lang="en-US" dirty="0">
                <a:latin typeface="Cambria Math" panose="02040503050406030204"/>
                <a:ea typeface="Cambria Math" panose="02040503050406030204"/>
              </a:rPr>
              <a:t>−2</a:t>
            </a:r>
            <a:r>
              <a:rPr lang="en-US" i="1" dirty="0">
                <a:ea typeface="Cambria Math" panose="02040503050406030204"/>
              </a:rPr>
              <a:t>m</a:t>
            </a:r>
            <a:r>
              <a:rPr lang="en-US" dirty="0">
                <a:latin typeface="Cambria Math" panose="02040503050406030204"/>
                <a:ea typeface="Cambria Math" panose="02040503050406030204"/>
              </a:rPr>
              <a:t>,</a:t>
            </a:r>
            <a:r>
              <a:rPr lang="en-US" dirty="0"/>
              <a:t> </a:t>
            </a:r>
            <a:r>
              <a:rPr lang="en-US" i="1" dirty="0"/>
              <a:t>a</a:t>
            </a:r>
            <a:r>
              <a:rPr lang="en-US" dirty="0">
                <a:latin typeface="Cambria Math" panose="02040503050406030204"/>
                <a:ea typeface="Cambria Math" panose="02040503050406030204"/>
              </a:rPr>
              <a:t>−</a:t>
            </a:r>
            <a:r>
              <a:rPr lang="en-US" i="1" dirty="0">
                <a:ea typeface="Cambria Math" panose="02040503050406030204"/>
              </a:rPr>
              <a:t>m</a:t>
            </a:r>
            <a:r>
              <a:rPr lang="en-US" dirty="0">
                <a:latin typeface="Cambria Math" panose="02040503050406030204"/>
                <a:ea typeface="Cambria Math" panose="02040503050406030204"/>
              </a:rPr>
              <a:t>, </a:t>
            </a:r>
            <a:r>
              <a:rPr lang="en-US" i="1" dirty="0"/>
              <a:t>a</a:t>
            </a:r>
            <a:r>
              <a:rPr lang="en-US" dirty="0">
                <a:latin typeface="Cambria Math" panose="02040503050406030204"/>
                <a:ea typeface="Cambria Math" panose="02040503050406030204"/>
              </a:rPr>
              <a:t>+2</a:t>
            </a:r>
            <a:r>
              <a:rPr lang="en-US" i="1" dirty="0">
                <a:ea typeface="Cambria Math" panose="02040503050406030204"/>
              </a:rPr>
              <a:t>m</a:t>
            </a:r>
            <a:r>
              <a:rPr lang="en-US" dirty="0">
                <a:latin typeface="Cambria Math" panose="02040503050406030204"/>
                <a:ea typeface="Cambria Math" panose="02040503050406030204"/>
              </a:rPr>
              <a:t>, </a:t>
            </a:r>
            <a:r>
              <a:rPr lang="en-US" i="1" dirty="0"/>
              <a:t>a</a:t>
            </a:r>
            <a:r>
              <a:rPr lang="en-US" dirty="0">
                <a:latin typeface="Cambria Math" panose="02040503050406030204"/>
                <a:ea typeface="Cambria Math" panose="02040503050406030204"/>
              </a:rPr>
              <a:t>+2</a:t>
            </a:r>
            <a:r>
              <a:rPr lang="en-US" i="1" dirty="0">
                <a:latin typeface="Cambria Math" panose="02040503050406030204"/>
                <a:ea typeface="Cambria Math" panose="02040503050406030204"/>
              </a:rPr>
              <a:t>m</a:t>
            </a:r>
            <a:r>
              <a:rPr lang="en-US" dirty="0">
                <a:latin typeface="Cambria Math" panose="02040503050406030204"/>
                <a:ea typeface="Cambria Math" panose="02040503050406030204"/>
              </a:rPr>
              <a:t>, … </a:t>
            </a:r>
            <a:r>
              <a:rPr lang="en-US" dirty="0"/>
              <a:t>}</a:t>
            </a:r>
            <a:r>
              <a:rPr lang="en-US" i="1" dirty="0"/>
              <a:t>. </a:t>
            </a:r>
            <a:r>
              <a:rPr lang="en-US" dirty="0"/>
              <a:t>For example, </a:t>
            </a:r>
            <a:endParaRPr lang="en-US" dirty="0"/>
          </a:p>
          <a:p>
            <a:pPr>
              <a:buNone/>
            </a:pPr>
            <a:endParaRPr lang="en-US" dirty="0"/>
          </a:p>
          <a:p>
            <a:pPr lvl="1">
              <a:buNone/>
            </a:pPr>
            <a:r>
              <a:rPr lang="en-US" dirty="0"/>
              <a:t>   [</a:t>
            </a:r>
            <a:r>
              <a:rPr lang="en-US" dirty="0">
                <a:latin typeface="Cambria Math" panose="02040503050406030204" pitchFamily="18" charset="0"/>
                <a:ea typeface="Cambria Math" panose="02040503050406030204" pitchFamily="18" charset="0"/>
              </a:rPr>
              <a:t>0</a:t>
            </a:r>
            <a:r>
              <a:rPr lang="en-US" dirty="0"/>
              <a:t>]</a:t>
            </a:r>
            <a:r>
              <a:rPr lang="en-US" baseline="-25000" dirty="0">
                <a:latin typeface="Cambria Math" panose="02040503050406030204" pitchFamily="18" charset="0"/>
                <a:ea typeface="Cambria Math" panose="02040503050406030204" pitchFamily="18" charset="0"/>
              </a:rPr>
              <a:t>4</a:t>
            </a:r>
            <a:r>
              <a:rPr lang="en-US" dirty="0"/>
              <a:t> = {…, </a:t>
            </a:r>
            <a:r>
              <a:rPr lang="en-US" dirty="0">
                <a:latin typeface="Cambria Math" panose="02040503050406030204"/>
                <a:ea typeface="Cambria Math" panose="02040503050406030204"/>
              </a:rPr>
              <a:t>−</a:t>
            </a:r>
            <a:r>
              <a:rPr lang="en-US" dirty="0">
                <a:latin typeface="Cambria Math" panose="02040503050406030204" pitchFamily="18" charset="0"/>
                <a:ea typeface="Cambria Math" panose="02040503050406030204" pitchFamily="18" charset="0"/>
              </a:rPr>
              <a:t>8,</a:t>
            </a:r>
            <a:r>
              <a:rPr lang="en-US" dirty="0">
                <a:latin typeface="Cambria Math" panose="02040503050406030204"/>
                <a:ea typeface="Cambria Math" panose="02040503050406030204"/>
              </a:rPr>
              <a:t> −</a:t>
            </a:r>
            <a:r>
              <a:rPr lang="en-US" dirty="0">
                <a:latin typeface="Cambria Math" panose="02040503050406030204" pitchFamily="18" charset="0"/>
                <a:ea typeface="Cambria Math" panose="02040503050406030204" pitchFamily="18" charset="0"/>
              </a:rPr>
              <a:t>4 , 0, 4 , 8 , …}                        </a:t>
            </a:r>
            <a:r>
              <a:rPr lang="en-US" dirty="0"/>
              <a:t>[</a:t>
            </a:r>
            <a:r>
              <a:rPr lang="en-US" dirty="0">
                <a:latin typeface="Cambria Math" panose="02040503050406030204" pitchFamily="18" charset="0"/>
                <a:ea typeface="Cambria Math" panose="02040503050406030204" pitchFamily="18" charset="0"/>
              </a:rPr>
              <a:t>1</a:t>
            </a:r>
            <a:r>
              <a:rPr lang="en-US" dirty="0"/>
              <a:t>]</a:t>
            </a:r>
            <a:r>
              <a:rPr lang="en-US" baseline="-25000" dirty="0">
                <a:latin typeface="Cambria Math" panose="02040503050406030204" pitchFamily="18" charset="0"/>
                <a:ea typeface="Cambria Math" panose="02040503050406030204" pitchFamily="18" charset="0"/>
              </a:rPr>
              <a:t>4</a:t>
            </a:r>
            <a:r>
              <a:rPr lang="en-US" dirty="0"/>
              <a:t> = {…, </a:t>
            </a:r>
            <a:r>
              <a:rPr lang="en-US" dirty="0">
                <a:latin typeface="Cambria Math" panose="02040503050406030204"/>
                <a:ea typeface="Cambria Math" panose="02040503050406030204"/>
              </a:rPr>
              <a:t>−</a:t>
            </a:r>
            <a:r>
              <a:rPr lang="en-US" dirty="0">
                <a:latin typeface="Cambria Math" panose="02040503050406030204" pitchFamily="18" charset="0"/>
                <a:ea typeface="Cambria Math" panose="02040503050406030204" pitchFamily="18" charset="0"/>
              </a:rPr>
              <a:t>7,</a:t>
            </a:r>
            <a:r>
              <a:rPr lang="en-US" dirty="0">
                <a:latin typeface="Cambria Math" panose="02040503050406030204"/>
                <a:ea typeface="Cambria Math" panose="02040503050406030204"/>
              </a:rPr>
              <a:t> −</a:t>
            </a:r>
            <a:r>
              <a:rPr lang="en-US" dirty="0">
                <a:latin typeface="Cambria Math" panose="02040503050406030204" pitchFamily="18" charset="0"/>
                <a:ea typeface="Cambria Math" panose="02040503050406030204" pitchFamily="18" charset="0"/>
              </a:rPr>
              <a:t>3 , 1, 5 , 9 , …}</a:t>
            </a:r>
            <a:endParaRPr lang="en-US" dirty="0">
              <a:latin typeface="Cambria Math" panose="02040503050406030204" pitchFamily="18" charset="0"/>
              <a:ea typeface="Cambria Math" panose="02040503050406030204" pitchFamily="18" charset="0"/>
            </a:endParaRPr>
          </a:p>
          <a:p>
            <a:pPr lvl="1">
              <a:buNone/>
            </a:pPr>
            <a:endParaRPr lang="en-US" dirty="0">
              <a:latin typeface="Cambria Math" panose="02040503050406030204" pitchFamily="18" charset="0"/>
              <a:ea typeface="Cambria Math" panose="02040503050406030204" pitchFamily="18" charset="0"/>
            </a:endParaRPr>
          </a:p>
          <a:p>
            <a:pPr marL="274320" lvl="1" indent="-274320">
              <a:buClr>
                <a:schemeClr val="accent3"/>
              </a:buClr>
              <a:buSzPct val="95000"/>
              <a:buNone/>
            </a:pPr>
            <a:r>
              <a:rPr lang="en-US" dirty="0"/>
              <a:t>          [</a:t>
            </a:r>
            <a:r>
              <a:rPr lang="en-US" dirty="0">
                <a:latin typeface="Cambria Math" panose="02040503050406030204" pitchFamily="18" charset="0"/>
                <a:ea typeface="Cambria Math" panose="02040503050406030204" pitchFamily="18" charset="0"/>
              </a:rPr>
              <a:t>2</a:t>
            </a:r>
            <a:r>
              <a:rPr lang="en-US" dirty="0"/>
              <a:t>]</a:t>
            </a:r>
            <a:r>
              <a:rPr lang="en-US" baseline="-25000" dirty="0">
                <a:latin typeface="Cambria Math" panose="02040503050406030204" pitchFamily="18" charset="0"/>
                <a:ea typeface="Cambria Math" panose="02040503050406030204" pitchFamily="18" charset="0"/>
              </a:rPr>
              <a:t>4</a:t>
            </a:r>
            <a:r>
              <a:rPr lang="en-US" dirty="0"/>
              <a:t> = {…, </a:t>
            </a:r>
            <a:r>
              <a:rPr lang="en-US" dirty="0">
                <a:latin typeface="Cambria Math" panose="02040503050406030204"/>
                <a:ea typeface="Cambria Math" panose="02040503050406030204"/>
              </a:rPr>
              <a:t>−</a:t>
            </a:r>
            <a:r>
              <a:rPr lang="en-US" dirty="0">
                <a:latin typeface="Cambria Math" panose="02040503050406030204" pitchFamily="18" charset="0"/>
                <a:ea typeface="Cambria Math" panose="02040503050406030204" pitchFamily="18" charset="0"/>
              </a:rPr>
              <a:t>6,</a:t>
            </a:r>
            <a:r>
              <a:rPr lang="en-US" dirty="0">
                <a:latin typeface="Cambria Math" panose="02040503050406030204"/>
                <a:ea typeface="Cambria Math" panose="02040503050406030204"/>
              </a:rPr>
              <a:t> −</a:t>
            </a:r>
            <a:r>
              <a:rPr lang="en-US" dirty="0">
                <a:latin typeface="Cambria Math" panose="02040503050406030204" pitchFamily="18" charset="0"/>
                <a:ea typeface="Cambria Math" panose="02040503050406030204" pitchFamily="18" charset="0"/>
              </a:rPr>
              <a:t>2 , 2, 6 , 10 , …}                      </a:t>
            </a:r>
            <a:r>
              <a:rPr lang="en-US" dirty="0"/>
              <a:t>[</a:t>
            </a:r>
            <a:r>
              <a:rPr lang="en-US" dirty="0">
                <a:latin typeface="Cambria Math" panose="02040503050406030204" pitchFamily="18" charset="0"/>
                <a:ea typeface="Cambria Math" panose="02040503050406030204" pitchFamily="18" charset="0"/>
              </a:rPr>
              <a:t>3</a:t>
            </a:r>
            <a:r>
              <a:rPr lang="en-US" dirty="0"/>
              <a:t>]</a:t>
            </a:r>
            <a:r>
              <a:rPr lang="en-US" baseline="-25000" dirty="0">
                <a:latin typeface="Cambria Math" panose="02040503050406030204" pitchFamily="18" charset="0"/>
                <a:ea typeface="Cambria Math" panose="02040503050406030204" pitchFamily="18" charset="0"/>
              </a:rPr>
              <a:t>4</a:t>
            </a:r>
            <a:r>
              <a:rPr lang="en-US" dirty="0"/>
              <a:t> = {…, </a:t>
            </a:r>
            <a:r>
              <a:rPr lang="en-US" dirty="0">
                <a:latin typeface="Cambria Math" panose="02040503050406030204"/>
                <a:ea typeface="Cambria Math" panose="02040503050406030204"/>
              </a:rPr>
              <a:t>−</a:t>
            </a:r>
            <a:r>
              <a:rPr lang="en-US" dirty="0">
                <a:latin typeface="Cambria Math" panose="02040503050406030204" pitchFamily="18" charset="0"/>
                <a:ea typeface="Cambria Math" panose="02040503050406030204" pitchFamily="18" charset="0"/>
              </a:rPr>
              <a:t>5,</a:t>
            </a:r>
            <a:r>
              <a:rPr lang="en-US" dirty="0">
                <a:latin typeface="Cambria Math" panose="02040503050406030204"/>
                <a:ea typeface="Cambria Math" panose="02040503050406030204"/>
              </a:rPr>
              <a:t> −</a:t>
            </a:r>
            <a:r>
              <a:rPr lang="en-US" dirty="0">
                <a:latin typeface="Cambria Math" panose="02040503050406030204" pitchFamily="18" charset="0"/>
                <a:ea typeface="Cambria Math" panose="02040503050406030204" pitchFamily="18" charset="0"/>
              </a:rPr>
              <a:t>1 , 3, 7 , 11 , …}</a:t>
            </a:r>
            <a:endParaRPr lang="en-US" dirty="0">
              <a:latin typeface="Cambria Math" panose="02040503050406030204" pitchFamily="18" charset="0"/>
              <a:ea typeface="Cambria Math" panose="02040503050406030204" pitchFamily="18" charset="0"/>
            </a:endParaRP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Equivalence Classes and Partitions</a:t>
            </a:r>
            <a:endParaRPr lang="en-US" dirty="0"/>
          </a:p>
        </p:txBody>
      </p:sp>
      <p:sp>
        <p:nvSpPr>
          <p:cNvPr id="3" name="Content Placeholder 2"/>
          <p:cNvSpPr>
            <a:spLocks noGrp="1"/>
          </p:cNvSpPr>
          <p:nvPr>
            <p:ph idx="1"/>
          </p:nvPr>
        </p:nvSpPr>
        <p:spPr/>
        <p:txBody>
          <a:bodyPr>
            <a:normAutofit/>
          </a:bodyPr>
          <a:lstStyle/>
          <a:p>
            <a:pPr>
              <a:buNone/>
            </a:pPr>
            <a:r>
              <a:rPr lang="en-US" b="1" dirty="0"/>
              <a:t>   Theorem  </a:t>
            </a:r>
            <a:r>
              <a:rPr lang="en-US" b="1" dirty="0">
                <a:latin typeface="Cambria Math" panose="02040503050406030204" pitchFamily="18" charset="0"/>
                <a:ea typeface="Cambria Math" panose="02040503050406030204" pitchFamily="18" charset="0"/>
              </a:rPr>
              <a:t>1</a:t>
            </a:r>
            <a:r>
              <a:rPr lang="en-US" dirty="0"/>
              <a:t>:  let </a:t>
            </a:r>
            <a:r>
              <a:rPr lang="en-US" i="1" dirty="0"/>
              <a:t>R</a:t>
            </a:r>
            <a:r>
              <a:rPr lang="en-US" dirty="0"/>
              <a:t> be an equivalence relation on a set </a:t>
            </a:r>
            <a:r>
              <a:rPr lang="en-US" i="1" dirty="0"/>
              <a:t>A. </a:t>
            </a:r>
            <a:r>
              <a:rPr lang="en-US" dirty="0"/>
              <a:t> These statements for elements </a:t>
            </a:r>
            <a:r>
              <a:rPr lang="en-US" i="1" dirty="0"/>
              <a:t>a</a:t>
            </a:r>
            <a:r>
              <a:rPr lang="en-US" dirty="0"/>
              <a:t> and </a:t>
            </a:r>
            <a:r>
              <a:rPr lang="en-US" i="1" dirty="0"/>
              <a:t>b</a:t>
            </a:r>
            <a:r>
              <a:rPr lang="en-US" dirty="0"/>
              <a:t> of </a:t>
            </a:r>
            <a:r>
              <a:rPr lang="en-US" i="1" dirty="0"/>
              <a:t>A </a:t>
            </a:r>
            <a:r>
              <a:rPr lang="en-US" dirty="0"/>
              <a:t>are equivalent: </a:t>
            </a:r>
            <a:endParaRPr lang="en-US" dirty="0"/>
          </a:p>
          <a:p>
            <a:pPr lvl="1">
              <a:buNone/>
            </a:pPr>
            <a:r>
              <a:rPr lang="en-US" dirty="0"/>
              <a:t>    (</a:t>
            </a:r>
            <a:r>
              <a:rPr lang="en-US" i="1" dirty="0" err="1"/>
              <a:t>i</a:t>
            </a:r>
            <a:r>
              <a:rPr lang="en-US" dirty="0"/>
              <a:t>)   </a:t>
            </a:r>
            <a:r>
              <a:rPr lang="en-US" i="1" dirty="0" err="1"/>
              <a:t>aRb</a:t>
            </a:r>
            <a:endParaRPr lang="en-US" i="1" dirty="0"/>
          </a:p>
          <a:p>
            <a:pPr lvl="1">
              <a:buNone/>
            </a:pPr>
            <a:r>
              <a:rPr lang="en-US" dirty="0"/>
              <a:t>    (</a:t>
            </a:r>
            <a:r>
              <a:rPr lang="en-US" i="1" dirty="0"/>
              <a:t>ii</a:t>
            </a:r>
            <a:r>
              <a:rPr lang="en-US" dirty="0"/>
              <a:t>)  [</a:t>
            </a:r>
            <a:r>
              <a:rPr lang="en-US" i="1" dirty="0"/>
              <a:t>a</a:t>
            </a:r>
            <a:r>
              <a:rPr lang="en-US" dirty="0"/>
              <a:t>] = [</a:t>
            </a:r>
            <a:r>
              <a:rPr lang="en-US" i="1" dirty="0"/>
              <a:t>b</a:t>
            </a:r>
            <a:r>
              <a:rPr lang="en-US" dirty="0"/>
              <a:t>]</a:t>
            </a:r>
            <a:endParaRPr lang="en-US" dirty="0"/>
          </a:p>
          <a:p>
            <a:pPr lvl="1">
              <a:buNone/>
            </a:pPr>
            <a:r>
              <a:rPr lang="en-US" dirty="0"/>
              <a:t>    (</a:t>
            </a:r>
            <a:r>
              <a:rPr lang="en-US" i="1" dirty="0"/>
              <a:t>iii</a:t>
            </a:r>
            <a:r>
              <a:rPr lang="en-US" dirty="0"/>
              <a:t>) [</a:t>
            </a:r>
            <a:r>
              <a:rPr lang="en-US" i="1" dirty="0"/>
              <a:t>a</a:t>
            </a:r>
            <a:r>
              <a:rPr lang="en-US" dirty="0"/>
              <a:t>] </a:t>
            </a:r>
            <a:r>
              <a:rPr lang="en-US" dirty="0">
                <a:latin typeface="Cambria Math" panose="02040503050406030204"/>
                <a:ea typeface="Cambria Math" panose="02040503050406030204"/>
              </a:rPr>
              <a:t>∩</a:t>
            </a:r>
            <a:r>
              <a:rPr lang="en-US" dirty="0"/>
              <a:t> [</a:t>
            </a:r>
            <a:r>
              <a:rPr lang="en-US" i="1" dirty="0"/>
              <a:t>b</a:t>
            </a:r>
            <a:r>
              <a:rPr lang="en-US" dirty="0"/>
              <a:t>] = </a:t>
            </a:r>
            <a:r>
              <a:rPr lang="en-US" dirty="0">
                <a:latin typeface="Cambria Math" panose="02040503050406030204"/>
                <a:ea typeface="Cambria Math" panose="02040503050406030204"/>
              </a:rPr>
              <a:t>∅</a:t>
            </a:r>
            <a:endParaRPr lang="en-US" dirty="0">
              <a:latin typeface="Cambria Math" panose="02040503050406030204"/>
              <a:ea typeface="Cambria Math" panose="02040503050406030204"/>
            </a:endParaRPr>
          </a:p>
          <a:p>
            <a:pPr lvl="1">
              <a:buNone/>
            </a:pPr>
            <a:r>
              <a:rPr lang="en-US" b="1" dirty="0">
                <a:latin typeface="Cambria Math" panose="02040503050406030204"/>
                <a:ea typeface="Cambria Math" panose="02040503050406030204"/>
              </a:rPr>
              <a:t>Proof</a:t>
            </a:r>
            <a:r>
              <a:rPr lang="en-US" dirty="0">
                <a:latin typeface="Cambria Math" panose="02040503050406030204"/>
                <a:ea typeface="Cambria Math" panose="02040503050406030204"/>
              </a:rPr>
              <a:t>: We show that (</a:t>
            </a:r>
            <a:r>
              <a:rPr lang="en-US" i="1" dirty="0" err="1">
                <a:ea typeface="Cambria Math" panose="02040503050406030204"/>
              </a:rPr>
              <a:t>i</a:t>
            </a:r>
            <a:r>
              <a:rPr lang="en-US" dirty="0">
                <a:latin typeface="Cambria Math" panose="02040503050406030204"/>
                <a:ea typeface="Cambria Math" panose="02040503050406030204"/>
              </a:rPr>
              <a:t>) implies (</a:t>
            </a:r>
            <a:r>
              <a:rPr lang="en-US" i="1" dirty="0">
                <a:ea typeface="Cambria Math" panose="02040503050406030204" pitchFamily="18" charset="0"/>
              </a:rPr>
              <a:t>ii</a:t>
            </a:r>
            <a:r>
              <a:rPr lang="en-US" dirty="0">
                <a:latin typeface="Cambria Math" panose="02040503050406030204"/>
                <a:ea typeface="Cambria Math" panose="02040503050406030204"/>
              </a:rPr>
              <a:t>). Assume that </a:t>
            </a:r>
            <a:r>
              <a:rPr lang="en-US" i="1" dirty="0" err="1">
                <a:ea typeface="Cambria Math" panose="02040503050406030204"/>
              </a:rPr>
              <a:t>aRb</a:t>
            </a:r>
            <a:r>
              <a:rPr lang="en-US" dirty="0">
                <a:latin typeface="Cambria Math" panose="02040503050406030204"/>
                <a:ea typeface="Cambria Math" panose="02040503050406030204"/>
              </a:rPr>
              <a:t>. Now suppose that c ∈</a:t>
            </a:r>
            <a:r>
              <a:rPr lang="en-US" dirty="0"/>
              <a:t> [</a:t>
            </a:r>
            <a:r>
              <a:rPr lang="en-US" i="1" dirty="0"/>
              <a:t>a</a:t>
            </a:r>
            <a:r>
              <a:rPr lang="en-US" dirty="0"/>
              <a:t>]. Then </a:t>
            </a:r>
            <a:r>
              <a:rPr lang="en-US" i="1" dirty="0" err="1"/>
              <a:t>aRc</a:t>
            </a:r>
            <a:r>
              <a:rPr lang="en-US" dirty="0"/>
              <a:t>. Because </a:t>
            </a:r>
            <a:r>
              <a:rPr lang="en-US" i="1" dirty="0" err="1"/>
              <a:t>aRb</a:t>
            </a:r>
            <a:r>
              <a:rPr lang="en-US" dirty="0"/>
              <a:t> and </a:t>
            </a:r>
            <a:r>
              <a:rPr lang="en-US" i="1" dirty="0"/>
              <a:t>R</a:t>
            </a:r>
            <a:r>
              <a:rPr lang="en-US" dirty="0"/>
              <a:t> is symmetric, </a:t>
            </a:r>
            <a:r>
              <a:rPr lang="en-US" i="1" dirty="0" err="1"/>
              <a:t>bRa</a:t>
            </a:r>
            <a:r>
              <a:rPr lang="en-US" dirty="0"/>
              <a:t>. Because </a:t>
            </a:r>
            <a:r>
              <a:rPr lang="en-US" i="1" dirty="0"/>
              <a:t>R</a:t>
            </a:r>
            <a:r>
              <a:rPr lang="en-US" dirty="0"/>
              <a:t> is transitive and </a:t>
            </a:r>
            <a:r>
              <a:rPr lang="en-US" i="1" dirty="0" err="1"/>
              <a:t>bRa</a:t>
            </a:r>
            <a:r>
              <a:rPr lang="en-US" dirty="0"/>
              <a:t> and </a:t>
            </a:r>
            <a:r>
              <a:rPr lang="en-US" i="1" dirty="0" err="1"/>
              <a:t>aRc</a:t>
            </a:r>
            <a:r>
              <a:rPr lang="en-US" dirty="0"/>
              <a:t>, it follows that </a:t>
            </a:r>
            <a:r>
              <a:rPr lang="en-US" i="1" dirty="0" err="1"/>
              <a:t>bRc</a:t>
            </a:r>
            <a:r>
              <a:rPr lang="en-US" dirty="0"/>
              <a:t>. Hence,</a:t>
            </a:r>
            <a:r>
              <a:rPr lang="en-US" dirty="0">
                <a:latin typeface="Cambria Math" panose="02040503050406030204"/>
                <a:ea typeface="Cambria Math" panose="02040503050406030204"/>
              </a:rPr>
              <a:t> </a:t>
            </a:r>
            <a:r>
              <a:rPr lang="en-US" i="1" dirty="0">
                <a:ea typeface="Cambria Math" panose="02040503050406030204"/>
              </a:rPr>
              <a:t>c</a:t>
            </a:r>
            <a:r>
              <a:rPr lang="en-US" dirty="0">
                <a:latin typeface="Cambria Math" panose="02040503050406030204"/>
                <a:ea typeface="Cambria Math" panose="02040503050406030204"/>
              </a:rPr>
              <a:t> ∈</a:t>
            </a:r>
            <a:r>
              <a:rPr lang="en-US" dirty="0"/>
              <a:t> [</a:t>
            </a:r>
            <a:r>
              <a:rPr lang="en-US" i="1" dirty="0"/>
              <a:t>b</a:t>
            </a:r>
            <a:r>
              <a:rPr lang="en-US" dirty="0"/>
              <a:t>]. Therefore, [</a:t>
            </a:r>
            <a:r>
              <a:rPr lang="en-US" i="1" dirty="0"/>
              <a:t>a</a:t>
            </a:r>
            <a:r>
              <a:rPr lang="en-US" dirty="0"/>
              <a:t>]</a:t>
            </a:r>
            <a:r>
              <a:rPr lang="en-US" dirty="0">
                <a:latin typeface="Cambria Math" panose="02040503050406030204"/>
                <a:ea typeface="Cambria Math" panose="02040503050406030204"/>
              </a:rPr>
              <a:t>⊆</a:t>
            </a:r>
            <a:r>
              <a:rPr lang="en-US" dirty="0"/>
              <a:t> [</a:t>
            </a:r>
            <a:r>
              <a:rPr lang="en-US" i="1" dirty="0"/>
              <a:t>b</a:t>
            </a:r>
            <a:r>
              <a:rPr lang="en-US" dirty="0"/>
              <a:t>].  A similar argument (omitted here) shows that [</a:t>
            </a:r>
            <a:r>
              <a:rPr lang="en-US" i="1" dirty="0"/>
              <a:t>b</a:t>
            </a:r>
            <a:r>
              <a:rPr lang="en-US" dirty="0"/>
              <a:t>]</a:t>
            </a:r>
            <a:r>
              <a:rPr lang="en-US" dirty="0">
                <a:latin typeface="Cambria Math" panose="02040503050406030204"/>
                <a:ea typeface="Cambria Math" panose="02040503050406030204"/>
              </a:rPr>
              <a:t>⊆</a:t>
            </a:r>
            <a:r>
              <a:rPr lang="en-US" dirty="0"/>
              <a:t> [</a:t>
            </a:r>
            <a:r>
              <a:rPr lang="en-US" i="1" dirty="0"/>
              <a:t>a</a:t>
            </a:r>
            <a:r>
              <a:rPr lang="en-US" dirty="0"/>
              <a:t>]. Since [</a:t>
            </a:r>
            <a:r>
              <a:rPr lang="en-US" i="1" dirty="0"/>
              <a:t>a</a:t>
            </a:r>
            <a:r>
              <a:rPr lang="en-US" dirty="0"/>
              <a:t>]</a:t>
            </a:r>
            <a:r>
              <a:rPr lang="en-US" dirty="0">
                <a:latin typeface="Cambria Math" panose="02040503050406030204"/>
                <a:ea typeface="Cambria Math" panose="02040503050406030204"/>
              </a:rPr>
              <a:t>⊆</a:t>
            </a:r>
            <a:r>
              <a:rPr lang="en-US" dirty="0"/>
              <a:t> [</a:t>
            </a:r>
            <a:r>
              <a:rPr lang="en-US" i="1" dirty="0"/>
              <a:t>b</a:t>
            </a:r>
            <a:r>
              <a:rPr lang="en-US" dirty="0"/>
              <a:t>] and [</a:t>
            </a:r>
            <a:r>
              <a:rPr lang="en-US" i="1" dirty="0"/>
              <a:t>b</a:t>
            </a:r>
            <a:r>
              <a:rPr lang="en-US" dirty="0"/>
              <a:t>]</a:t>
            </a:r>
            <a:r>
              <a:rPr lang="en-US" dirty="0">
                <a:latin typeface="Cambria Math" panose="02040503050406030204"/>
                <a:ea typeface="Cambria Math" panose="02040503050406030204"/>
              </a:rPr>
              <a:t>⊆</a:t>
            </a:r>
            <a:r>
              <a:rPr lang="en-US" dirty="0"/>
              <a:t> [</a:t>
            </a:r>
            <a:r>
              <a:rPr lang="en-US" i="1" dirty="0"/>
              <a:t>a</a:t>
            </a:r>
            <a:r>
              <a:rPr lang="en-US" dirty="0"/>
              <a:t>],  we have shown that [</a:t>
            </a:r>
            <a:r>
              <a:rPr lang="en-US" i="1" dirty="0"/>
              <a:t>a</a:t>
            </a:r>
            <a:r>
              <a:rPr lang="en-US" dirty="0"/>
              <a:t>] = [</a:t>
            </a:r>
            <a:r>
              <a:rPr lang="en-US" i="1" dirty="0"/>
              <a:t>b</a:t>
            </a:r>
            <a:r>
              <a:rPr lang="en-US" dirty="0"/>
              <a:t>].</a:t>
            </a:r>
            <a:endParaRPr lang="en-US" dirty="0"/>
          </a:p>
          <a:p>
            <a:pPr lvl="1">
              <a:buNone/>
            </a:pPr>
            <a:endParaRPr lang="en-US" dirty="0"/>
          </a:p>
        </p:txBody>
      </p:sp>
      <p:sp>
        <p:nvSpPr>
          <p:cNvPr id="4" name="TextBox 3"/>
          <p:cNvSpPr txBox="1"/>
          <p:nvPr/>
        </p:nvSpPr>
        <p:spPr>
          <a:xfrm>
            <a:off x="3048000" y="6096000"/>
            <a:ext cx="6477000" cy="368300"/>
          </a:xfrm>
          <a:prstGeom prst="rect">
            <a:avLst/>
          </a:prstGeom>
          <a:noFill/>
        </p:spPr>
        <p:txBody>
          <a:bodyPr wrap="square" rtlCol="0">
            <a:spAutoFit/>
          </a:bodyPr>
          <a:lstStyle/>
          <a:p>
            <a:r>
              <a:rPr lang="en-US" dirty="0"/>
              <a:t>(</a:t>
            </a:r>
            <a:r>
              <a:rPr lang="en-US" i="1" dirty="0"/>
              <a:t>see text for proof  that </a:t>
            </a:r>
            <a:r>
              <a:rPr lang="en-US" dirty="0"/>
              <a:t>(</a:t>
            </a:r>
            <a:r>
              <a:rPr lang="en-US" i="1" dirty="0"/>
              <a:t>ii</a:t>
            </a:r>
            <a:r>
              <a:rPr lang="en-US" dirty="0"/>
              <a:t>) </a:t>
            </a:r>
            <a:r>
              <a:rPr lang="en-US" i="1" dirty="0"/>
              <a:t>implies </a:t>
            </a:r>
            <a:r>
              <a:rPr lang="en-US" dirty="0"/>
              <a:t>(</a:t>
            </a:r>
            <a:r>
              <a:rPr lang="en-US" i="1" dirty="0"/>
              <a:t>iii</a:t>
            </a:r>
            <a:r>
              <a:rPr lang="en-US" dirty="0"/>
              <a:t>) </a:t>
            </a:r>
            <a:r>
              <a:rPr lang="en-US" i="1" dirty="0"/>
              <a:t>and </a:t>
            </a:r>
            <a:r>
              <a:rPr lang="en-US" dirty="0"/>
              <a:t>(</a:t>
            </a:r>
            <a:r>
              <a:rPr lang="en-US" i="1" dirty="0"/>
              <a:t>iii</a:t>
            </a:r>
            <a:r>
              <a:rPr lang="en-US" dirty="0"/>
              <a:t>) </a:t>
            </a:r>
            <a:r>
              <a:rPr lang="en-US" i="1" dirty="0"/>
              <a:t>implies </a:t>
            </a:r>
            <a:r>
              <a:rPr lang="en-US" dirty="0"/>
              <a:t>(</a:t>
            </a:r>
            <a:r>
              <a:rPr lang="en-US" i="1" dirty="0" err="1"/>
              <a:t>i</a:t>
            </a:r>
            <a:r>
              <a:rPr lang="en-US" dirty="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Partition of a Set</a:t>
            </a:r>
            <a:endParaRPr lang="en-US" dirty="0"/>
          </a:p>
        </p:txBody>
      </p:sp>
      <p:sp>
        <p:nvSpPr>
          <p:cNvPr id="3" name="Content Placeholder 2"/>
          <p:cNvSpPr>
            <a:spLocks noGrp="1"/>
          </p:cNvSpPr>
          <p:nvPr>
            <p:ph idx="1"/>
          </p:nvPr>
        </p:nvSpPr>
        <p:spPr/>
        <p:txBody>
          <a:bodyPr/>
          <a:lstStyle/>
          <a:p>
            <a:pPr>
              <a:buNone/>
            </a:pPr>
            <a:r>
              <a:rPr lang="en-US" b="1" dirty="0"/>
              <a:t>   Definition</a:t>
            </a:r>
            <a:r>
              <a:rPr lang="en-US" dirty="0"/>
              <a:t>: A </a:t>
            </a:r>
            <a:r>
              <a:rPr lang="en-US" i="1" dirty="0"/>
              <a:t>partition</a:t>
            </a:r>
            <a:r>
              <a:rPr lang="en-US" dirty="0"/>
              <a:t> of a set </a:t>
            </a:r>
            <a:r>
              <a:rPr lang="en-US" i="1" dirty="0"/>
              <a:t>S </a:t>
            </a:r>
            <a:r>
              <a:rPr lang="en-US" dirty="0"/>
              <a:t>is a collection of disjoint nonempty subsets of </a:t>
            </a:r>
            <a:r>
              <a:rPr lang="en-US" i="1" dirty="0"/>
              <a:t>S</a:t>
            </a:r>
            <a:r>
              <a:rPr lang="en-US" dirty="0"/>
              <a:t> that have </a:t>
            </a:r>
            <a:r>
              <a:rPr lang="en-US" i="1" dirty="0"/>
              <a:t>S</a:t>
            </a:r>
            <a:r>
              <a:rPr lang="en-US" dirty="0"/>
              <a:t> as their union. In other words, the collection of subsets </a:t>
            </a:r>
            <a:r>
              <a:rPr lang="en-US" i="1" dirty="0"/>
              <a:t>A</a:t>
            </a:r>
            <a:r>
              <a:rPr lang="en-US" i="1" baseline="-25000" dirty="0"/>
              <a:t>i</a:t>
            </a:r>
            <a:r>
              <a:rPr lang="en-US" dirty="0"/>
              <a:t>, where </a:t>
            </a:r>
            <a:r>
              <a:rPr lang="en-US" i="1" dirty="0" err="1"/>
              <a:t>i</a:t>
            </a:r>
            <a:r>
              <a:rPr lang="en-US" dirty="0"/>
              <a:t> </a:t>
            </a:r>
            <a:r>
              <a:rPr lang="en-US" dirty="0">
                <a:latin typeface="Cambria Math" panose="02040503050406030204"/>
                <a:ea typeface="Cambria Math" panose="02040503050406030204"/>
              </a:rPr>
              <a:t>∈</a:t>
            </a:r>
            <a:r>
              <a:rPr lang="en-US" dirty="0"/>
              <a:t> </a:t>
            </a:r>
            <a:r>
              <a:rPr lang="en-US" i="1" dirty="0"/>
              <a:t>I</a:t>
            </a:r>
            <a:r>
              <a:rPr lang="en-US" dirty="0"/>
              <a:t> (where </a:t>
            </a:r>
            <a:r>
              <a:rPr lang="en-US" i="1" dirty="0"/>
              <a:t>I</a:t>
            </a:r>
            <a:r>
              <a:rPr lang="en-US" dirty="0"/>
              <a:t> is an index set), forms a partition of </a:t>
            </a:r>
            <a:r>
              <a:rPr lang="en-US" i="1" dirty="0"/>
              <a:t>S</a:t>
            </a:r>
            <a:r>
              <a:rPr lang="en-US" dirty="0"/>
              <a:t> if and only if</a:t>
            </a:r>
            <a:endParaRPr lang="en-US" dirty="0"/>
          </a:p>
          <a:p>
            <a:pPr lvl="1"/>
            <a:r>
              <a:rPr lang="en-US" i="1" dirty="0"/>
              <a:t>A</a:t>
            </a:r>
            <a:r>
              <a:rPr lang="en-US" i="1" baseline="-25000" dirty="0"/>
              <a:t>i</a:t>
            </a:r>
            <a:r>
              <a:rPr lang="en-US" dirty="0">
                <a:latin typeface="Cambria Math" panose="02040503050406030204"/>
                <a:ea typeface="Cambria Math" panose="02040503050406030204"/>
              </a:rPr>
              <a:t> ≠ ∅ for </a:t>
            </a:r>
            <a:r>
              <a:rPr lang="en-US" i="1" dirty="0" err="1"/>
              <a:t>i</a:t>
            </a:r>
            <a:r>
              <a:rPr lang="en-US" dirty="0"/>
              <a:t> </a:t>
            </a:r>
            <a:r>
              <a:rPr lang="en-US" dirty="0">
                <a:latin typeface="Cambria Math" panose="02040503050406030204"/>
                <a:ea typeface="Cambria Math" panose="02040503050406030204"/>
              </a:rPr>
              <a:t>∈</a:t>
            </a:r>
            <a:r>
              <a:rPr lang="en-US" dirty="0"/>
              <a:t> </a:t>
            </a:r>
            <a:r>
              <a:rPr lang="en-US" i="1" dirty="0"/>
              <a:t>I,</a:t>
            </a:r>
            <a:endParaRPr lang="en-US" i="1" dirty="0"/>
          </a:p>
          <a:p>
            <a:pPr lvl="1"/>
            <a:r>
              <a:rPr lang="en-US" i="1" dirty="0"/>
              <a:t>A</a:t>
            </a:r>
            <a:r>
              <a:rPr lang="en-US" i="1" baseline="-25000" dirty="0"/>
              <a:t>i</a:t>
            </a:r>
            <a:r>
              <a:rPr lang="en-US" dirty="0"/>
              <a:t> </a:t>
            </a:r>
            <a:r>
              <a:rPr lang="en-US" dirty="0">
                <a:latin typeface="Cambria Math" panose="02040503050406030204"/>
                <a:ea typeface="Cambria Math" panose="02040503050406030204"/>
              </a:rPr>
              <a:t>∩</a:t>
            </a:r>
            <a:r>
              <a:rPr lang="en-US" dirty="0"/>
              <a:t> </a:t>
            </a:r>
            <a:r>
              <a:rPr lang="en-US" i="1" dirty="0" err="1"/>
              <a:t>A</a:t>
            </a:r>
            <a:r>
              <a:rPr lang="en-US" i="1" baseline="-25000" dirty="0" err="1"/>
              <a:t>j</a:t>
            </a:r>
            <a:r>
              <a:rPr lang="en-US" i="1" dirty="0"/>
              <a:t>=</a:t>
            </a:r>
            <a:r>
              <a:rPr lang="en-US" dirty="0">
                <a:latin typeface="Cambria Math" panose="02040503050406030204"/>
                <a:ea typeface="Cambria Math" panose="02040503050406030204"/>
              </a:rPr>
              <a:t>∅ </a:t>
            </a:r>
            <a:r>
              <a:rPr lang="en-US" dirty="0"/>
              <a:t>when </a:t>
            </a:r>
            <a:r>
              <a:rPr lang="en-US" i="1" dirty="0" err="1"/>
              <a:t>i</a:t>
            </a:r>
            <a:r>
              <a:rPr lang="en-US" dirty="0"/>
              <a:t> </a:t>
            </a:r>
            <a:r>
              <a:rPr lang="en-US" dirty="0">
                <a:latin typeface="Cambria Math" panose="02040503050406030204"/>
                <a:ea typeface="Cambria Math" panose="02040503050406030204"/>
              </a:rPr>
              <a:t>≠ </a:t>
            </a:r>
            <a:r>
              <a:rPr lang="en-US" i="1" dirty="0"/>
              <a:t>j,</a:t>
            </a:r>
            <a:endParaRPr lang="en-US" i="1" dirty="0"/>
          </a:p>
          <a:p>
            <a:pPr lvl="1"/>
            <a:r>
              <a:rPr lang="en-US" dirty="0"/>
              <a:t>and</a:t>
            </a:r>
            <a:r>
              <a:rPr lang="en-US" i="1" dirty="0"/>
              <a:t> </a:t>
            </a:r>
            <a:endParaRPr lang="en-US" i="1" dirty="0"/>
          </a:p>
        </p:txBody>
      </p:sp>
      <p:pic>
        <p:nvPicPr>
          <p:cNvPr id="4" name="Picture 3" descr="addin_tmp.png"/>
          <p:cNvPicPr>
            <a:picLocks noChangeAspect="1"/>
          </p:cNvPicPr>
          <p:nvPr>
            <p:custDataLst>
              <p:tags r:id="rId1"/>
            </p:custDataLst>
          </p:nvPr>
        </p:nvPicPr>
        <p:blipFill>
          <a:blip r:embed="rId2" cstate="print"/>
          <a:stretch>
            <a:fillRect/>
          </a:stretch>
        </p:blipFill>
        <p:spPr>
          <a:xfrm>
            <a:off x="3581400" y="5029200"/>
            <a:ext cx="1163955" cy="558165"/>
          </a:xfrm>
          <a:prstGeom prst="rect">
            <a:avLst/>
          </a:prstGeom>
        </p:spPr>
      </p:pic>
      <p:pic>
        <p:nvPicPr>
          <p:cNvPr id="5" name="Picture 4" descr="0824.jpg"/>
          <p:cNvPicPr>
            <a:picLocks noChangeAspect="1"/>
          </p:cNvPicPr>
          <p:nvPr/>
        </p:nvPicPr>
        <p:blipFill>
          <a:blip r:embed="rId3" cstate="print"/>
          <a:stretch>
            <a:fillRect/>
          </a:stretch>
        </p:blipFill>
        <p:spPr>
          <a:xfrm>
            <a:off x="7010400" y="4495800"/>
            <a:ext cx="1986534" cy="1267968"/>
          </a:xfrm>
          <a:prstGeom prst="rect">
            <a:avLst/>
          </a:prstGeom>
        </p:spPr>
      </p:pic>
      <p:sp>
        <p:nvSpPr>
          <p:cNvPr id="6" name="TextBox 5"/>
          <p:cNvSpPr txBox="1"/>
          <p:nvPr/>
        </p:nvSpPr>
        <p:spPr>
          <a:xfrm>
            <a:off x="7239000" y="6172200"/>
            <a:ext cx="2133600" cy="368300"/>
          </a:xfrm>
          <a:prstGeom prst="rect">
            <a:avLst/>
          </a:prstGeom>
          <a:noFill/>
        </p:spPr>
        <p:txBody>
          <a:bodyPr wrap="square" rtlCol="0">
            <a:spAutoFit/>
          </a:bodyPr>
          <a:lstStyle/>
          <a:p>
            <a:r>
              <a:rPr lang="en-US" dirty="0"/>
              <a:t>A Partition of a Set</a:t>
            </a:r>
            <a:endParaRPr lang="en-US" dirty="0"/>
          </a:p>
        </p:txBody>
      </p:sp>
    </p:spTree>
  </p:cSld>
  <p:clrMapOvr>
    <a:masterClrMapping/>
  </p:clrMapOvr>
</p:sld>
</file>

<file path=ppt/tags/tag1.xml><?xml version="1.0" encoding="utf-8"?>
<p:tagLst xmlns:p="http://schemas.openxmlformats.org/presentationml/2006/main">
  <p:tag name="LATEXADDIN" val="\documentclass{article}&#10;\usepackage{amsmath}&#10;\pagestyle{empty}&#10;\begin{document}&#10;&#10;&#10;$$\bigcup_{i \in I} A_{i} = S.$$&#10;&#10;\end{document}"/>
  <p:tag name="IGUANATEXSIZE" val="20"/>
</p:tagLst>
</file>

<file path=ppt/tags/tag2.xml><?xml version="1.0" encoding="utf-8"?>
<p:tagLst xmlns:p="http://schemas.openxmlformats.org/presentationml/2006/main">
  <p:tag name="LATEXADDIN" val="\documentclass{article}&#10;\usepackage{amsmath}&#10;\pagestyle{empty}&#10;\begin{document}&#10;&#10;&#10;$$\bigcup_{a \in A}[a]_{R} = A.$$.&#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10218</Words>
  <Application>WPS 演示</Application>
  <PresentationFormat>宽屏</PresentationFormat>
  <Paragraphs>201</Paragraphs>
  <Slides>21</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宋体</vt:lpstr>
      <vt:lpstr>Wingdings</vt:lpstr>
      <vt:lpstr>Wingdings</vt:lpstr>
      <vt:lpstr>微软雅黑</vt:lpstr>
      <vt:lpstr>Arial Unicode MS</vt:lpstr>
      <vt:lpstr>Calibri</vt:lpstr>
      <vt:lpstr>Cambria Math</vt:lpstr>
      <vt:lpstr>Cambria Math</vt:lpstr>
      <vt:lpstr>Wingdings 2</vt:lpstr>
      <vt:lpstr>Constantia</vt:lpstr>
      <vt:lpstr>Flow</vt:lpstr>
      <vt:lpstr>Equivalence Relations</vt:lpstr>
      <vt:lpstr>Section Summary</vt:lpstr>
      <vt:lpstr>Equivalence Relations</vt:lpstr>
      <vt:lpstr>Strings</vt:lpstr>
      <vt:lpstr>Congruence Modulo m</vt:lpstr>
      <vt:lpstr>Divides</vt:lpstr>
      <vt:lpstr>Equivalence Classes</vt:lpstr>
      <vt:lpstr>Equivalence Classes and Partitions</vt:lpstr>
      <vt:lpstr>Partition of a Set</vt:lpstr>
      <vt:lpstr>An Equivalence Relation Partitions a Set</vt:lpstr>
      <vt:lpstr>An Equivalence Relation Partitions a Set (continued)</vt:lpstr>
      <vt:lpstr>Partial Orderings</vt:lpstr>
      <vt:lpstr>Section Summary</vt:lpstr>
      <vt:lpstr>Partial Orderings</vt:lpstr>
      <vt:lpstr>Partial Orderings (continued)</vt:lpstr>
      <vt:lpstr>Partial Orderings (continued)</vt:lpstr>
      <vt:lpstr>Partial Orderings (continued)</vt:lpstr>
      <vt:lpstr>Comparability</vt:lpstr>
      <vt:lpstr>Lexicographic Order</vt:lpstr>
      <vt:lpstr>Hasse Diagrams</vt:lpstr>
      <vt:lpstr>Procedure for Constructing a   Hasse Diagram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polar</cp:lastModifiedBy>
  <cp:revision>157</cp:revision>
  <dcterms:created xsi:type="dcterms:W3CDTF">2019-06-19T02:08:00Z</dcterms:created>
  <dcterms:modified xsi:type="dcterms:W3CDTF">2025-12-12T06:06:51Z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F423DB2205D44D39B9670C6D928B7FF3_11</vt:lpwstr>
  </property>
</Properties>
</file>